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sldIdLst>
    <p:sldId id="257" r:id="rId2"/>
    <p:sldId id="256" r:id="rId3"/>
    <p:sldId id="258" r:id="rId4"/>
    <p:sldId id="259" r:id="rId5"/>
    <p:sldId id="260" r:id="rId6"/>
    <p:sldId id="352" r:id="rId7"/>
    <p:sldId id="264" r:id="rId8"/>
    <p:sldId id="265" r:id="rId9"/>
    <p:sldId id="266" r:id="rId10"/>
    <p:sldId id="267" r:id="rId11"/>
    <p:sldId id="353" r:id="rId12"/>
    <p:sldId id="354" r:id="rId13"/>
    <p:sldId id="268" r:id="rId14"/>
    <p:sldId id="355" r:id="rId15"/>
    <p:sldId id="269" r:id="rId16"/>
    <p:sldId id="356"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57" r:id="rId53"/>
    <p:sldId id="306" r:id="rId54"/>
    <p:sldId id="307" r:id="rId55"/>
    <p:sldId id="308" r:id="rId56"/>
    <p:sldId id="309" r:id="rId57"/>
    <p:sldId id="358" r:id="rId58"/>
    <p:sldId id="310" r:id="rId59"/>
    <p:sldId id="311" r:id="rId60"/>
    <p:sldId id="312" r:id="rId61"/>
    <p:sldId id="313" r:id="rId62"/>
    <p:sldId id="322" r:id="rId63"/>
    <p:sldId id="323" r:id="rId64"/>
    <p:sldId id="324" r:id="rId65"/>
    <p:sldId id="326" r:id="rId66"/>
    <p:sldId id="327" r:id="rId67"/>
    <p:sldId id="328" r:id="rId68"/>
    <p:sldId id="329" r:id="rId69"/>
    <p:sldId id="359" r:id="rId70"/>
    <p:sldId id="330" r:id="rId71"/>
    <p:sldId id="331" r:id="rId72"/>
    <p:sldId id="491" r:id="rId73"/>
    <p:sldId id="490" r:id="rId74"/>
    <p:sldId id="492" r:id="rId75"/>
    <p:sldId id="493" r:id="rId76"/>
    <p:sldId id="450" r:id="rId77"/>
    <p:sldId id="451" r:id="rId78"/>
    <p:sldId id="371" r:id="rId79"/>
    <p:sldId id="452" r:id="rId80"/>
    <p:sldId id="453" r:id="rId81"/>
    <p:sldId id="454" r:id="rId82"/>
    <p:sldId id="483" r:id="rId83"/>
    <p:sldId id="372" r:id="rId84"/>
    <p:sldId id="373" r:id="rId85"/>
    <p:sldId id="374" r:id="rId86"/>
    <p:sldId id="375" r:id="rId87"/>
    <p:sldId id="376" r:id="rId88"/>
    <p:sldId id="377" r:id="rId89"/>
    <p:sldId id="484" r:id="rId90"/>
    <p:sldId id="378" r:id="rId91"/>
    <p:sldId id="379" r:id="rId92"/>
    <p:sldId id="380" r:id="rId93"/>
    <p:sldId id="381" r:id="rId94"/>
    <p:sldId id="382" r:id="rId95"/>
    <p:sldId id="456" r:id="rId96"/>
    <p:sldId id="457" r:id="rId97"/>
    <p:sldId id="383" r:id="rId98"/>
    <p:sldId id="384" r:id="rId99"/>
    <p:sldId id="455" r:id="rId100"/>
    <p:sldId id="385" r:id="rId101"/>
    <p:sldId id="386" r:id="rId102"/>
    <p:sldId id="387" r:id="rId103"/>
    <p:sldId id="388" r:id="rId104"/>
    <p:sldId id="389" r:id="rId105"/>
    <p:sldId id="390" r:id="rId106"/>
    <p:sldId id="391" r:id="rId107"/>
    <p:sldId id="392" r:id="rId108"/>
    <p:sldId id="393" r:id="rId109"/>
    <p:sldId id="394" r:id="rId110"/>
    <p:sldId id="395" r:id="rId111"/>
    <p:sldId id="396" r:id="rId112"/>
    <p:sldId id="458" r:id="rId113"/>
    <p:sldId id="397" r:id="rId114"/>
    <p:sldId id="398" r:id="rId115"/>
    <p:sldId id="489" r:id="rId116"/>
    <p:sldId id="403" r:id="rId117"/>
    <p:sldId id="404" r:id="rId118"/>
    <p:sldId id="405" r:id="rId119"/>
    <p:sldId id="406" r:id="rId120"/>
    <p:sldId id="407" r:id="rId121"/>
    <p:sldId id="408" r:id="rId122"/>
    <p:sldId id="485" r:id="rId123"/>
    <p:sldId id="486" r:id="rId124"/>
    <p:sldId id="487" r:id="rId125"/>
    <p:sldId id="488" r:id="rId126"/>
    <p:sldId id="502" r:id="rId127"/>
    <p:sldId id="503" r:id="rId128"/>
    <p:sldId id="504" r:id="rId129"/>
    <p:sldId id="505" r:id="rId130"/>
    <p:sldId id="506" r:id="rId131"/>
    <p:sldId id="507" r:id="rId132"/>
    <p:sldId id="432" r:id="rId133"/>
    <p:sldId id="495" r:id="rId134"/>
    <p:sldId id="496" r:id="rId135"/>
    <p:sldId id="497" r:id="rId136"/>
    <p:sldId id="433" r:id="rId137"/>
    <p:sldId id="498" r:id="rId138"/>
    <p:sldId id="435" r:id="rId139"/>
    <p:sldId id="436" r:id="rId140"/>
    <p:sldId id="508" r:id="rId141"/>
    <p:sldId id="501" r:id="rId142"/>
    <p:sldId id="509" r:id="rId143"/>
    <p:sldId id="510" r:id="rId144"/>
    <p:sldId id="511" r:id="rId145"/>
    <p:sldId id="513" r:id="rId146"/>
    <p:sldId id="512" r:id="rId147"/>
    <p:sldId id="514" r:id="rId148"/>
    <p:sldId id="515" r:id="rId149"/>
    <p:sldId id="519" r:id="rId150"/>
    <p:sldId id="520" r:id="rId151"/>
    <p:sldId id="521" r:id="rId152"/>
    <p:sldId id="522" r:id="rId153"/>
    <p:sldId id="523" r:id="rId154"/>
    <p:sldId id="524" r:id="rId155"/>
    <p:sldId id="525" r:id="rId156"/>
    <p:sldId id="526" r:id="rId157"/>
    <p:sldId id="527" r:id="rId158"/>
    <p:sldId id="528" r:id="rId159"/>
    <p:sldId id="529" r:id="rId160"/>
    <p:sldId id="530" r:id="rId161"/>
    <p:sldId id="531" r:id="rId162"/>
    <p:sldId id="532" r:id="rId163"/>
    <p:sldId id="534" r:id="rId164"/>
    <p:sldId id="536" r:id="rId165"/>
    <p:sldId id="537" r:id="rId166"/>
    <p:sldId id="538" r:id="rId167"/>
    <p:sldId id="539" r:id="rId168"/>
    <p:sldId id="542" r:id="rId169"/>
    <p:sldId id="540" r:id="rId170"/>
    <p:sldId id="541" r:id="rId171"/>
    <p:sldId id="543" r:id="rId172"/>
    <p:sldId id="544" r:id="rId1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644" y="-28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0AB1A9-9508-4A8C-9463-B23E7F84D370}" type="datetimeFigureOut">
              <a:rPr lang="en-US" smtClean="0"/>
              <a:pPr/>
              <a:t>10/28/2018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2E93CF-1B3F-4797-B61B-217F3620255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Deviation or error discovered at this stage in a project can rarely be</a:t>
            </a:r>
          </a:p>
          <a:p>
            <a:r>
              <a:rPr lang="en-US" sz="1200" kern="1200" baseline="0" dirty="0" smtClean="0">
                <a:solidFill>
                  <a:schemeClr val="tx1"/>
                </a:solidFill>
                <a:latin typeface="+mn-lt"/>
                <a:ea typeface="+mn-ea"/>
                <a:cs typeface="+mn-cs"/>
              </a:rPr>
              <a:t>corrected prior to scheduled delivery. </a:t>
            </a:r>
          </a:p>
          <a:p>
            <a:r>
              <a:rPr lang="en-US" sz="1200" kern="1200" baseline="0" dirty="0" smtClean="0">
                <a:solidFill>
                  <a:schemeClr val="tx1"/>
                </a:solidFill>
                <a:latin typeface="+mn-lt"/>
                <a:ea typeface="+mn-ea"/>
                <a:cs typeface="+mn-cs"/>
              </a:rPr>
              <a:t>It is often necessary to negotiate with the customer</a:t>
            </a:r>
          </a:p>
          <a:p>
            <a:r>
              <a:rPr lang="en-US" sz="1200" kern="1200" baseline="0" dirty="0" smtClean="0">
                <a:solidFill>
                  <a:schemeClr val="tx1"/>
                </a:solidFill>
                <a:latin typeface="+mn-lt"/>
                <a:ea typeface="+mn-ea"/>
                <a:cs typeface="+mn-cs"/>
              </a:rPr>
              <a:t>to establish a method for resolving deficiencies.</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152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Checking</a:t>
            </a:r>
            <a:r>
              <a:rPr lang="en-US" baseline="0" dirty="0" smtClean="0"/>
              <a:t> the fault-</a:t>
            </a:r>
            <a:r>
              <a:rPr lang="en-US" baseline="0" dirty="0" err="1" smtClean="0"/>
              <a:t>tolerence</a:t>
            </a:r>
            <a:r>
              <a:rPr lang="en-US" baseline="0" dirty="0" smtClean="0"/>
              <a:t> of the system.</a:t>
            </a:r>
          </a:p>
          <a:p>
            <a:r>
              <a:rPr lang="en-US" baseline="0" dirty="0" err="1" smtClean="0"/>
              <a:t>Eg</a:t>
            </a:r>
            <a:r>
              <a:rPr lang="en-US" baseline="0" dirty="0" smtClean="0"/>
              <a:t>., </a:t>
            </a:r>
            <a:r>
              <a:rPr lang="en-US" sz="1200" b="0" i="0" kern="1200" dirty="0" smtClean="0">
                <a:solidFill>
                  <a:schemeClr val="tx1"/>
                </a:solidFill>
                <a:latin typeface="+mn-lt"/>
                <a:ea typeface="+mn-ea"/>
                <a:cs typeface="+mn-cs"/>
              </a:rPr>
              <a:t>After sometime, plug the cable back in and analyze the application’s ability to continue receiving data from the point at which the network connection was broken.</a:t>
            </a:r>
          </a:p>
          <a:p>
            <a:r>
              <a:rPr lang="en-US" sz="1200" b="0" i="0" kern="1200" dirty="0" smtClean="0">
                <a:solidFill>
                  <a:schemeClr val="tx1"/>
                </a:solidFill>
                <a:latin typeface="+mn-lt"/>
                <a:ea typeface="+mn-ea"/>
                <a:cs typeface="+mn-cs"/>
              </a:rPr>
              <a:t>Restart the system while a browser has a definite number of sessions open and check whether the browser is able to recover all of them or not</a:t>
            </a:r>
          </a:p>
          <a:p>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155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Although experimental</a:t>
            </a:r>
          </a:p>
          <a:p>
            <a:r>
              <a:rPr lang="en-US" sz="1200" kern="1200" baseline="0" dirty="0" smtClean="0">
                <a:solidFill>
                  <a:schemeClr val="tx1"/>
                </a:solidFill>
                <a:latin typeface="+mn-lt"/>
                <a:ea typeface="+mn-ea"/>
                <a:cs typeface="+mn-cs"/>
              </a:rPr>
              <a:t>evidence on debugging is open to many interpretations, large variances in debugging</a:t>
            </a:r>
          </a:p>
          <a:p>
            <a:r>
              <a:rPr lang="en-US" sz="1200" kern="1200" baseline="0" dirty="0" smtClean="0">
                <a:solidFill>
                  <a:schemeClr val="tx1"/>
                </a:solidFill>
                <a:latin typeface="+mn-lt"/>
                <a:ea typeface="+mn-ea"/>
                <a:cs typeface="+mn-cs"/>
              </a:rPr>
              <a:t>ability have been reported for programmers with the same education and experience.</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164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Memory dump provides information about the last state of the programs, applications and system before they were terminated or crashed. This information consists of memory locations, program counters, program state and other related details</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168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a bug has been found, it must be corrected. But, as we have already noted, the correction of a bug can introduce other errors and therefore do more harm than good.</a:t>
            </a:r>
          </a:p>
          <a:p>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172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 more important in So-called life critical systems</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poorest methodology is random</a:t>
            </a:r>
            <a:r>
              <a:rPr lang="en-US" baseline="0" dirty="0" smtClean="0"/>
              <a:t> input testing. (involves random selection of subset of all input values)</a:t>
            </a:r>
          </a:p>
          <a:p>
            <a:endParaRPr lang="en-US" baseline="0" dirty="0" smtClean="0"/>
          </a:p>
        </p:txBody>
      </p:sp>
      <p:sp>
        <p:nvSpPr>
          <p:cNvPr id="4" name="Slide Number Placeholder 3"/>
          <p:cNvSpPr>
            <a:spLocks noGrp="1"/>
          </p:cNvSpPr>
          <p:nvPr>
            <p:ph type="sldNum" sz="quarter" idx="10"/>
          </p:nvPr>
        </p:nvSpPr>
        <p:spPr/>
        <p:txBody>
          <a:bodyPr/>
          <a:lstStyle/>
          <a:p>
            <a:fld id="{582E93CF-1B3F-4797-B61B-217F3620255C}"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35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Pick enough paths to assure</a:t>
            </a:r>
            <a:r>
              <a:rPr lang="en-US" baseline="0" dirty="0" smtClean="0"/>
              <a:t> that every source statement is executed at least once.</a:t>
            </a:r>
          </a:p>
          <a:p>
            <a:r>
              <a:rPr lang="en-US" baseline="0" dirty="0" smtClean="0"/>
              <a:t>It requires complete knowledge of the program’s structure and used by developers to  unit test their own code.</a:t>
            </a:r>
          </a:p>
          <a:p>
            <a:r>
              <a:rPr lang="en-US" baseline="0" dirty="0" smtClean="0"/>
              <a:t>The effectiveness of path testing rapidly deteriorates as the size of the software under test increases. It is rarely, if ever, used for system testing.</a:t>
            </a:r>
          </a:p>
          <a:p>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the product has finally been released by the quality assurance group at the end of testing, we want to move immediately into the installation</a:t>
            </a:r>
            <a:r>
              <a:rPr lang="en-US" baseline="0" dirty="0" smtClean="0"/>
              <a:t> portion of product delivery.</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135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a:t>
            </a:r>
            <a:r>
              <a:rPr lang="en-US" baseline="0" dirty="0" smtClean="0"/>
              <a:t> the process of taking a module and running it in isolation from the rest of the software product by using prepared test cases and comparing the actual results with the results predicted by the specifications and design of the module.</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136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Drivers and stubs represent overhead.</a:t>
            </a:r>
          </a:p>
          <a:p>
            <a:r>
              <a:rPr lang="en-US" sz="1200" kern="1200" baseline="0" dirty="0" smtClean="0">
                <a:solidFill>
                  <a:schemeClr val="tx1"/>
                </a:solidFill>
                <a:latin typeface="+mn-lt"/>
                <a:ea typeface="+mn-ea"/>
                <a:cs typeface="+mn-cs"/>
              </a:rPr>
              <a:t>If drivers and stubs are kept simple, actual overhead is relatively</a:t>
            </a:r>
          </a:p>
          <a:p>
            <a:r>
              <a:rPr lang="en-US" sz="1200" kern="1200" baseline="0" dirty="0" smtClean="0">
                <a:solidFill>
                  <a:schemeClr val="tx1"/>
                </a:solidFill>
                <a:latin typeface="+mn-lt"/>
                <a:ea typeface="+mn-ea"/>
                <a:cs typeface="+mn-cs"/>
              </a:rPr>
              <a:t>low. Unfortunately, many components cannot be adequately unit tested with "simple"</a:t>
            </a:r>
          </a:p>
          <a:p>
            <a:r>
              <a:rPr lang="en-US" sz="1200" kern="1200" baseline="0" dirty="0" smtClean="0">
                <a:solidFill>
                  <a:schemeClr val="tx1"/>
                </a:solidFill>
                <a:latin typeface="+mn-lt"/>
                <a:ea typeface="+mn-ea"/>
                <a:cs typeface="+mn-cs"/>
              </a:rPr>
              <a:t>overhead software. In such cases, complete testing can be postponed until the</a:t>
            </a:r>
          </a:p>
          <a:p>
            <a:r>
              <a:rPr lang="en-US" sz="1200" kern="1200" baseline="0" dirty="0" smtClean="0">
                <a:solidFill>
                  <a:schemeClr val="tx1"/>
                </a:solidFill>
                <a:latin typeface="+mn-lt"/>
                <a:ea typeface="+mn-ea"/>
                <a:cs typeface="+mn-cs"/>
              </a:rPr>
              <a:t>integration test step (where drivers or stubs are also used).</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137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of this concern is driven by the need to mix module testing into integration, because of a lack of test harnesses.</a:t>
            </a:r>
            <a:endParaRPr lang="en-US" dirty="0"/>
          </a:p>
        </p:txBody>
      </p:sp>
      <p:sp>
        <p:nvSpPr>
          <p:cNvPr id="4" name="Slide Number Placeholder 3"/>
          <p:cNvSpPr>
            <a:spLocks noGrp="1"/>
          </p:cNvSpPr>
          <p:nvPr>
            <p:ph type="sldNum" sz="quarter" idx="10"/>
          </p:nvPr>
        </p:nvSpPr>
        <p:spPr/>
        <p:txBody>
          <a:bodyPr/>
          <a:lstStyle/>
          <a:p>
            <a:fld id="{582E93CF-1B3F-4797-B61B-217F3620255C}" type="slidenum">
              <a:rPr lang="en-US" smtClean="0"/>
              <a:pPr/>
              <a:t>141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02E8CD-4FBB-4848-A7BE-88BB3292B9DC}" type="datetimeFigureOut">
              <a:rPr lang="en-US" smtClean="0"/>
              <a:pPr/>
              <a:t>10/28/2018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E9F52-B629-4582-B345-EF5EE5C23A7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2E8CD-4FBB-4848-A7BE-88BB3292B9DC}" type="datetimeFigureOut">
              <a:rPr lang="en-US" smtClean="0"/>
              <a:pPr/>
              <a:t>10/28/2018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E9F52-B629-4582-B345-EF5EE5C23A7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0"/>
            <a:ext cx="8229600" cy="1143000"/>
          </a:xfrm>
        </p:spPr>
        <p:txBody>
          <a:bodyPr/>
          <a:lstStyle/>
          <a:p>
            <a:r>
              <a:rPr lang="en-US" b="1" dirty="0" smtClean="0">
                <a:solidFill>
                  <a:srgbClr val="FF0000"/>
                </a:solidFill>
              </a:rPr>
              <a:t>Software Testing</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Alpha, Beta &amp; Acceptance Testing</a:t>
            </a:r>
            <a:endParaRPr lang="en-US" b="1" dirty="0"/>
          </a:p>
        </p:txBody>
      </p:sp>
      <p:sp>
        <p:nvSpPr>
          <p:cNvPr id="3" name="Content Placeholder 2"/>
          <p:cNvSpPr>
            <a:spLocks noGrp="1"/>
          </p:cNvSpPr>
          <p:nvPr>
            <p:ph idx="1"/>
          </p:nvPr>
        </p:nvSpPr>
        <p:spPr/>
        <p:txBody>
          <a:bodyPr/>
          <a:lstStyle/>
          <a:p>
            <a:pPr algn="just"/>
            <a:r>
              <a:rPr lang="en-US" b="1" dirty="0" smtClean="0"/>
              <a:t>Alpha test: </a:t>
            </a:r>
            <a:r>
              <a:rPr lang="en-US" dirty="0" smtClean="0"/>
              <a:t>It is conducted at the developer’s site by the customer.</a:t>
            </a:r>
          </a:p>
          <a:p>
            <a:pPr lvl="1" algn="just"/>
            <a:r>
              <a:rPr lang="en-US" dirty="0" smtClean="0"/>
              <a:t>The software is used in a natural setting with the developer “looking over the shoulder” of the  user and recording errors and usage problems.</a:t>
            </a:r>
          </a:p>
          <a:p>
            <a:pPr lvl="1" algn="just"/>
            <a:r>
              <a:rPr lang="en-US" dirty="0" smtClean="0"/>
              <a:t>It is conducted in a controlled environment.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descr="C:\Users\Admin\Desktop\Roni Backup data\DU 2018 July-Dec\Software Engineering PPt\SE test\122.PNG"/>
          <p:cNvPicPr>
            <a:picLocks noChangeAspect="1" noChangeArrowheads="1"/>
          </p:cNvPicPr>
          <p:nvPr/>
        </p:nvPicPr>
        <p:blipFill>
          <a:blip r:embed="rId2" cstate="print"/>
          <a:srcRect/>
          <a:stretch>
            <a:fillRect/>
          </a:stretch>
        </p:blipFill>
        <p:spPr bwMode="auto">
          <a:xfrm>
            <a:off x="457200" y="1"/>
            <a:ext cx="8305800" cy="6858000"/>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descr="C:\Users\Admin\Desktop\Roni Backup data\DU 2018 July-Dec\Software Engineering PPt\SE test\123.PNG"/>
          <p:cNvPicPr>
            <a:picLocks noChangeAspect="1" noChangeArrowheads="1"/>
          </p:cNvPicPr>
          <p:nvPr/>
        </p:nvPicPr>
        <p:blipFill>
          <a:blip r:embed="rId2" cstate="print"/>
          <a:srcRect/>
          <a:stretch>
            <a:fillRect/>
          </a:stretch>
        </p:blipFill>
        <p:spPr bwMode="auto">
          <a:xfrm>
            <a:off x="381000" y="0"/>
            <a:ext cx="8305800" cy="6858000"/>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9698" name="Picture 2" descr="C:\Users\Admin\Desktop\Roni Backup data\DU 2018 July-Dec\Software Engineering PPt\SE test\124.PNG"/>
          <p:cNvPicPr>
            <a:picLocks noChangeAspect="1" noChangeArrowheads="1"/>
          </p:cNvPicPr>
          <p:nvPr/>
        </p:nvPicPr>
        <p:blipFill>
          <a:blip r:embed="rId2" cstate="print"/>
          <a:srcRect/>
          <a:stretch>
            <a:fillRect/>
          </a:stretch>
        </p:blipFill>
        <p:spPr bwMode="auto">
          <a:xfrm>
            <a:off x="457200" y="228600"/>
            <a:ext cx="6705600" cy="6477000"/>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descr="C:\Users\Admin\Desktop\Roni Backup data\DU 2018 July-Dec\Software Engineering PPt\SE test\125.PNG"/>
          <p:cNvPicPr>
            <a:picLocks noChangeAspect="1" noChangeArrowheads="1"/>
          </p:cNvPicPr>
          <p:nvPr/>
        </p:nvPicPr>
        <p:blipFill>
          <a:blip r:embed="rId2" cstate="print"/>
          <a:srcRect/>
          <a:stretch>
            <a:fillRect/>
          </a:stretch>
        </p:blipFill>
        <p:spPr bwMode="auto">
          <a:xfrm>
            <a:off x="457200" y="0"/>
            <a:ext cx="7515225" cy="655320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descr="C:\Users\Admin\Desktop\Roni Backup data\DU 2018 July-Dec\Software Engineering PPt\SE test\126.PNG"/>
          <p:cNvPicPr>
            <a:picLocks noChangeAspect="1" noChangeArrowheads="1"/>
          </p:cNvPicPr>
          <p:nvPr/>
        </p:nvPicPr>
        <p:blipFill>
          <a:blip r:embed="rId2" cstate="print"/>
          <a:srcRect/>
          <a:stretch>
            <a:fillRect/>
          </a:stretch>
        </p:blipFill>
        <p:spPr bwMode="auto">
          <a:xfrm>
            <a:off x="457200" y="228600"/>
            <a:ext cx="8382000" cy="6172200"/>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descr="C:\Users\Admin\Desktop\Roni Backup data\DU 2018 July-Dec\Software Engineering PPt\SE test\127.PNG"/>
          <p:cNvPicPr>
            <a:picLocks noChangeAspect="1" noChangeArrowheads="1"/>
          </p:cNvPicPr>
          <p:nvPr/>
        </p:nvPicPr>
        <p:blipFill>
          <a:blip r:embed="rId2" cstate="print"/>
          <a:srcRect/>
          <a:stretch>
            <a:fillRect/>
          </a:stretch>
        </p:blipFill>
        <p:spPr bwMode="auto">
          <a:xfrm>
            <a:off x="457200" y="228600"/>
            <a:ext cx="8305800" cy="3657600"/>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descr="C:\Users\Admin\Desktop\Roni Backup data\DU 2018 July-Dec\Software Engineering PPt\SE test\128.PNG"/>
          <p:cNvPicPr>
            <a:picLocks noChangeAspect="1" noChangeArrowheads="1"/>
          </p:cNvPicPr>
          <p:nvPr/>
        </p:nvPicPr>
        <p:blipFill>
          <a:blip r:embed="rId2" cstate="print"/>
          <a:srcRect/>
          <a:stretch>
            <a:fillRect/>
          </a:stretch>
        </p:blipFill>
        <p:spPr bwMode="auto">
          <a:xfrm>
            <a:off x="457200" y="228600"/>
            <a:ext cx="7239000" cy="6629400"/>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descr="C:\Users\Admin\Desktop\Roni Backup data\DU 2018 July-Dec\Software Engineering PPt\SE test\129.PNG"/>
          <p:cNvPicPr>
            <a:picLocks noChangeAspect="1" noChangeArrowheads="1"/>
          </p:cNvPicPr>
          <p:nvPr/>
        </p:nvPicPr>
        <p:blipFill>
          <a:blip r:embed="rId2" cstate="print"/>
          <a:srcRect/>
          <a:stretch>
            <a:fillRect/>
          </a:stretch>
        </p:blipFill>
        <p:spPr bwMode="auto">
          <a:xfrm>
            <a:off x="304801" y="228600"/>
            <a:ext cx="7391400" cy="662940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descr="C:\Users\Admin\Desktop\Roni Backup data\DU 2018 July-Dec\Software Engineering PPt\SE test\130.PNG"/>
          <p:cNvPicPr>
            <a:picLocks noChangeAspect="1" noChangeArrowheads="1"/>
          </p:cNvPicPr>
          <p:nvPr/>
        </p:nvPicPr>
        <p:blipFill>
          <a:blip r:embed="rId2" cstate="print"/>
          <a:srcRect/>
          <a:stretch>
            <a:fillRect/>
          </a:stretch>
        </p:blipFill>
        <p:spPr bwMode="auto">
          <a:xfrm>
            <a:off x="381000" y="0"/>
            <a:ext cx="7848599" cy="6858000"/>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6866" name="Picture 2" descr="C:\Users\Admin\Desktop\Roni Backup data\DU 2018 July-Dec\Software Engineering PPt\SE test\131.PNG"/>
          <p:cNvPicPr>
            <a:picLocks noChangeAspect="1" noChangeArrowheads="1"/>
          </p:cNvPicPr>
          <p:nvPr/>
        </p:nvPicPr>
        <p:blipFill>
          <a:blip r:embed="rId2" cstate="print"/>
          <a:srcRect/>
          <a:stretch>
            <a:fillRect/>
          </a:stretch>
        </p:blipFill>
        <p:spPr bwMode="auto">
          <a:xfrm>
            <a:off x="457200" y="304800"/>
            <a:ext cx="6831013" cy="6019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lnSpcReduction="10000"/>
          </a:bodyPr>
          <a:lstStyle/>
          <a:p>
            <a:pPr algn="just"/>
            <a:r>
              <a:rPr lang="en-US" b="1" dirty="0" smtClean="0"/>
              <a:t>Beta test: </a:t>
            </a:r>
            <a:r>
              <a:rPr lang="en-US" dirty="0" smtClean="0"/>
              <a:t>It is conducted at one or more customer sites by the end-user of the software.</a:t>
            </a:r>
          </a:p>
          <a:p>
            <a:pPr lvl="1" algn="just"/>
            <a:r>
              <a:rPr lang="en-US" dirty="0" smtClean="0"/>
              <a:t>Unlike alpha testing, the developer is generally not present.</a:t>
            </a:r>
          </a:p>
          <a:p>
            <a:pPr lvl="1" algn="just"/>
            <a:r>
              <a:rPr lang="en-US" dirty="0" smtClean="0"/>
              <a:t>A “Live” application of the software in an environment that cannot be controlled by the developer.</a:t>
            </a:r>
          </a:p>
          <a:p>
            <a:pPr lvl="1" algn="just"/>
            <a:r>
              <a:rPr lang="en-US" dirty="0" smtClean="0"/>
              <a:t>The customer records all problems(real or imagined) and reports to the developer at regular intervals.</a:t>
            </a:r>
          </a:p>
          <a:p>
            <a:pPr lvl="1" algn="just"/>
            <a:r>
              <a:rPr lang="en-US" dirty="0" smtClean="0"/>
              <a:t>Software engineers make modifications according to the problems reported by the  customer and then prepare for release of the product .</a:t>
            </a:r>
          </a:p>
          <a:p>
            <a:pPr lvl="1" algn="just"/>
            <a:endParaRPr lang="en-US" dirty="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Users\Admin\Desktop\Roni Backup data\DU 2018 July-Dec\Software Engineering PPt\SE test\132.PNG"/>
          <p:cNvPicPr>
            <a:picLocks noChangeAspect="1" noChangeArrowheads="1"/>
          </p:cNvPicPr>
          <p:nvPr/>
        </p:nvPicPr>
        <p:blipFill>
          <a:blip r:embed="rId2" cstate="print"/>
          <a:srcRect/>
          <a:stretch>
            <a:fillRect/>
          </a:stretch>
        </p:blipFill>
        <p:spPr bwMode="auto">
          <a:xfrm>
            <a:off x="457201" y="228600"/>
            <a:ext cx="7600950" cy="5867400"/>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descr="C:\Users\Admin\Desktop\Roni Backup data\DU 2018 July-Dec\Software Engineering PPt\SE test\133.PNG"/>
          <p:cNvPicPr>
            <a:picLocks noChangeAspect="1" noChangeArrowheads="1"/>
          </p:cNvPicPr>
          <p:nvPr/>
        </p:nvPicPr>
        <p:blipFill>
          <a:blip r:embed="rId2" cstate="print"/>
          <a:srcRect/>
          <a:stretch>
            <a:fillRect/>
          </a:stretch>
        </p:blipFill>
        <p:spPr bwMode="auto">
          <a:xfrm>
            <a:off x="381001" y="304800"/>
            <a:ext cx="7772400" cy="5867400"/>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dirty="0" err="1" smtClean="0"/>
              <a:t>Cyclomatic</a:t>
            </a:r>
            <a:r>
              <a:rPr lang="en-US" dirty="0" smtClean="0"/>
              <a:t> Complexity:</a:t>
            </a:r>
          </a:p>
          <a:p>
            <a:pPr algn="just"/>
            <a:endParaRPr lang="en-US" dirty="0" smtClean="0"/>
          </a:p>
          <a:p>
            <a:pPr lvl="1" algn="just"/>
            <a:r>
              <a:rPr lang="en-US" dirty="0" smtClean="0"/>
              <a:t> It is also known as structural complexity because it gives internal view of the code.</a:t>
            </a:r>
          </a:p>
          <a:p>
            <a:pPr lvl="1" algn="just"/>
            <a:endParaRPr lang="en-US" dirty="0" smtClean="0"/>
          </a:p>
          <a:p>
            <a:pPr lvl="1" algn="just"/>
            <a:r>
              <a:rPr lang="en-US" dirty="0" smtClean="0"/>
              <a:t>The approach is used to find the number of independent paths through a program.</a:t>
            </a:r>
          </a:p>
          <a:p>
            <a:pPr lvl="2" algn="just"/>
            <a:r>
              <a:rPr lang="en-US" dirty="0" smtClean="0"/>
              <a:t>This provides the upper bound for the number of tests that must be conducted to ensure that all statements have been executed at least once and every condition has been executed on its false and true side.</a:t>
            </a:r>
          </a:p>
          <a:p>
            <a:pPr lvl="1" algn="just"/>
            <a:endParaRPr lang="en-US" dirty="0" smtClean="0"/>
          </a:p>
          <a:p>
            <a:pPr lvl="1" algn="just">
              <a:buNone/>
            </a:pPr>
            <a:endParaRPr lang="en-US" dirty="0" smtClean="0"/>
          </a:p>
          <a:p>
            <a:pPr lvl="1" algn="just"/>
            <a:endParaRPr lang="en-US" dirty="0" smtClean="0"/>
          </a:p>
          <a:p>
            <a:pPr lvl="1" algn="just"/>
            <a:endParaRPr lang="en-US" dirty="0" smtClean="0"/>
          </a:p>
          <a:p>
            <a:pPr lvl="1" algn="just"/>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descr="C:\Users\Admin\Desktop\Roni Backup data\DU 2018 July-Dec\Software Engineering PPt\SE test\134.PNG"/>
          <p:cNvPicPr>
            <a:picLocks noChangeAspect="1" noChangeArrowheads="1"/>
          </p:cNvPicPr>
          <p:nvPr/>
        </p:nvPicPr>
        <p:blipFill>
          <a:blip r:embed="rId2" cstate="print"/>
          <a:srcRect/>
          <a:stretch>
            <a:fillRect/>
          </a:stretch>
        </p:blipFill>
        <p:spPr bwMode="auto">
          <a:xfrm>
            <a:off x="304800" y="152400"/>
            <a:ext cx="8229600" cy="6248400"/>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descr="C:\Users\Admin\Desktop\Roni Backup data\DU 2018 July-Dec\Software Engineering PPt\SE test\135.PNG"/>
          <p:cNvPicPr>
            <a:picLocks noChangeAspect="1" noChangeArrowheads="1"/>
          </p:cNvPicPr>
          <p:nvPr/>
        </p:nvPicPr>
        <p:blipFill>
          <a:blip r:embed="rId2" cstate="print"/>
          <a:srcRect/>
          <a:stretch>
            <a:fillRect/>
          </a:stretch>
        </p:blipFill>
        <p:spPr bwMode="auto">
          <a:xfrm>
            <a:off x="457200" y="228600"/>
            <a:ext cx="7086600" cy="6172200"/>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 value of the </a:t>
            </a:r>
            <a:r>
              <a:rPr lang="en-US" dirty="0" err="1" smtClean="0"/>
              <a:t>cyclomatic</a:t>
            </a:r>
            <a:r>
              <a:rPr lang="en-US" dirty="0" smtClean="0"/>
              <a:t> complexity can be calculated as</a:t>
            </a:r>
          </a:p>
          <a:p>
            <a:pPr lvl="1">
              <a:buNone/>
            </a:pPr>
            <a:r>
              <a:rPr lang="en-US" dirty="0" smtClean="0"/>
              <a:t>V(G)= e-n+2P</a:t>
            </a:r>
          </a:p>
          <a:p>
            <a:pPr lvl="1">
              <a:buNone/>
            </a:pPr>
            <a:r>
              <a:rPr lang="en-US" dirty="0" smtClean="0"/>
              <a:t>Where, e is the number of edges, </a:t>
            </a:r>
          </a:p>
          <a:p>
            <a:pPr lvl="1">
              <a:buNone/>
            </a:pPr>
            <a:r>
              <a:rPr lang="en-US" dirty="0" smtClean="0"/>
              <a:t>n is the number of vertices and </a:t>
            </a:r>
          </a:p>
          <a:p>
            <a:pPr lvl="1">
              <a:buNone/>
            </a:pPr>
            <a:r>
              <a:rPr lang="en-US" dirty="0" smtClean="0"/>
              <a:t>p is the number of connected components.</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descr="C:\Users\Admin\Desktop\Roni Backup data\DU 2018 July-Dec\Software Engineering PPt\SE test\140.PNG"/>
          <p:cNvPicPr>
            <a:picLocks noChangeAspect="1" noChangeArrowheads="1"/>
          </p:cNvPicPr>
          <p:nvPr/>
        </p:nvPicPr>
        <p:blipFill>
          <a:blip r:embed="rId2" cstate="print"/>
          <a:srcRect/>
          <a:stretch>
            <a:fillRect/>
          </a:stretch>
        </p:blipFill>
        <p:spPr bwMode="auto">
          <a:xfrm>
            <a:off x="381000" y="685800"/>
            <a:ext cx="8382000" cy="4800600"/>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C:\Users\Admin\Desktop\Roni Backup data\DU 2018 July-Dec\Software Engineering PPt\SE test\141.PNG"/>
          <p:cNvPicPr>
            <a:picLocks noChangeAspect="1" noChangeArrowheads="1"/>
          </p:cNvPicPr>
          <p:nvPr/>
        </p:nvPicPr>
        <p:blipFill>
          <a:blip r:embed="rId2" cstate="print"/>
          <a:srcRect/>
          <a:stretch>
            <a:fillRect/>
          </a:stretch>
        </p:blipFill>
        <p:spPr bwMode="auto">
          <a:xfrm>
            <a:off x="457200" y="381000"/>
            <a:ext cx="8305800" cy="6096000"/>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descr="C:\Users\Admin\Desktop\Roni Backup data\DU 2018 July-Dec\Software Engineering PPt\SE test\142.PNG"/>
          <p:cNvPicPr>
            <a:picLocks noChangeAspect="1" noChangeArrowheads="1"/>
          </p:cNvPicPr>
          <p:nvPr/>
        </p:nvPicPr>
        <p:blipFill>
          <a:blip r:embed="rId2" cstate="print"/>
          <a:srcRect/>
          <a:stretch>
            <a:fillRect/>
          </a:stretch>
        </p:blipFill>
        <p:spPr bwMode="auto">
          <a:xfrm>
            <a:off x="457200" y="228601"/>
            <a:ext cx="7610475" cy="5100638"/>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descr="C:\Users\Admin\Desktop\Roni Backup data\DU 2018 July-Dec\Software Engineering PPt\SE test\143.PNG"/>
          <p:cNvPicPr>
            <a:picLocks noChangeAspect="1" noChangeArrowheads="1"/>
          </p:cNvPicPr>
          <p:nvPr/>
        </p:nvPicPr>
        <p:blipFill>
          <a:blip r:embed="rId2" cstate="print"/>
          <a:srcRect/>
          <a:stretch>
            <a:fillRect/>
          </a:stretch>
        </p:blipFill>
        <p:spPr bwMode="auto">
          <a:xfrm>
            <a:off x="381000" y="228600"/>
            <a:ext cx="7696200" cy="2714625"/>
          </a:xfrm>
          <a:prstGeom prst="rect">
            <a:avLst/>
          </a:prstGeom>
          <a:noFill/>
        </p:spPr>
      </p:pic>
      <p:pic>
        <p:nvPicPr>
          <p:cNvPr id="48131" name="Picture 3" descr="C:\Users\Admin\Desktop\Roni Backup data\DU 2018 July-Dec\Software Engineering PPt\SE test\144.PNG"/>
          <p:cNvPicPr>
            <a:picLocks noChangeAspect="1" noChangeArrowheads="1"/>
          </p:cNvPicPr>
          <p:nvPr/>
        </p:nvPicPr>
        <p:blipFill>
          <a:blip r:embed="rId3" cstate="print"/>
          <a:srcRect/>
          <a:stretch>
            <a:fillRect/>
          </a:stretch>
        </p:blipFill>
        <p:spPr bwMode="auto">
          <a:xfrm>
            <a:off x="228600" y="1600200"/>
            <a:ext cx="7848600" cy="441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algn="just"/>
            <a:r>
              <a:rPr lang="en-US" b="1" dirty="0" smtClean="0"/>
              <a:t>Acceptance Testing: </a:t>
            </a:r>
            <a:r>
              <a:rPr lang="en-US" dirty="0" smtClean="0"/>
              <a:t>A formal product evaluation performed by a customer as a condition of purchase.</a:t>
            </a:r>
          </a:p>
          <a:p>
            <a:pPr lvl="1" algn="just"/>
            <a:r>
              <a:rPr lang="en-US" dirty="0" smtClean="0"/>
              <a:t> Formal testing of a new computer system by prospective users. </a:t>
            </a:r>
          </a:p>
          <a:p>
            <a:pPr lvl="1" algn="just"/>
            <a:r>
              <a:rPr lang="en-US" dirty="0" smtClean="0"/>
              <a:t>Carried out to determine whether the software satisfies its acceptance criteria and should be accepted by the customer. </a:t>
            </a:r>
          </a:p>
          <a:p>
            <a:pPr lvl="1" algn="just"/>
            <a:r>
              <a:rPr lang="en-US" dirty="0" smtClean="0"/>
              <a:t>It is one of the final stages of a software project and will often be performed before a new system is accepted by the customer.</a:t>
            </a:r>
            <a:endParaRPr lang="en-US" b="1"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descr="C:\Users\Admin\Desktop\Roni Backup data\DU 2018 July-Dec\Software Engineering PPt\SE test\145.PNG"/>
          <p:cNvPicPr>
            <a:picLocks noChangeAspect="1" noChangeArrowheads="1"/>
          </p:cNvPicPr>
          <p:nvPr/>
        </p:nvPicPr>
        <p:blipFill>
          <a:blip r:embed="rId2" cstate="print"/>
          <a:srcRect/>
          <a:stretch>
            <a:fillRect/>
          </a:stretch>
        </p:blipFill>
        <p:spPr bwMode="auto">
          <a:xfrm>
            <a:off x="381000" y="304800"/>
            <a:ext cx="7620000" cy="2676525"/>
          </a:xfrm>
          <a:prstGeom prst="rect">
            <a:avLst/>
          </a:prstGeom>
          <a:noFill/>
        </p:spPr>
      </p:pic>
      <p:pic>
        <p:nvPicPr>
          <p:cNvPr id="49155" name="Picture 3" descr="C:\Users\Admin\Desktop\Roni Backup data\DU 2018 July-Dec\Software Engineering PPt\SE test\146.PNG"/>
          <p:cNvPicPr>
            <a:picLocks noChangeAspect="1" noChangeArrowheads="1"/>
          </p:cNvPicPr>
          <p:nvPr/>
        </p:nvPicPr>
        <p:blipFill>
          <a:blip r:embed="rId3" cstate="print"/>
          <a:srcRect/>
          <a:stretch>
            <a:fillRect/>
          </a:stretch>
        </p:blipFill>
        <p:spPr bwMode="auto">
          <a:xfrm>
            <a:off x="457200" y="1676400"/>
            <a:ext cx="6934200" cy="3552825"/>
          </a:xfrm>
          <a:prstGeom prst="rect">
            <a:avLst/>
          </a:prstGeom>
          <a:noFill/>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descr="C:\Users\Admin\Desktop\Roni Backup data\DU 2018 July-Dec\Software Engineering PPt\SE test\147.PNG"/>
          <p:cNvPicPr>
            <a:picLocks noChangeAspect="1" noChangeArrowheads="1"/>
          </p:cNvPicPr>
          <p:nvPr/>
        </p:nvPicPr>
        <p:blipFill>
          <a:blip r:embed="rId2" cstate="print"/>
          <a:srcRect/>
          <a:stretch>
            <a:fillRect/>
          </a:stretch>
        </p:blipFill>
        <p:spPr bwMode="auto">
          <a:xfrm>
            <a:off x="381000" y="228600"/>
            <a:ext cx="7107237" cy="2600325"/>
          </a:xfrm>
          <a:prstGeom prst="rect">
            <a:avLst/>
          </a:prstGeom>
          <a:noFill/>
        </p:spPr>
      </p:pic>
      <p:pic>
        <p:nvPicPr>
          <p:cNvPr id="50179" name="Picture 3" descr="C:\Users\Admin\Desktop\Roni Backup data\DU 2018 July-Dec\Software Engineering PPt\SE test\148.PNG"/>
          <p:cNvPicPr>
            <a:picLocks noChangeAspect="1" noChangeArrowheads="1"/>
          </p:cNvPicPr>
          <p:nvPr/>
        </p:nvPicPr>
        <p:blipFill>
          <a:blip r:embed="rId3" cstate="print"/>
          <a:srcRect/>
          <a:stretch>
            <a:fillRect/>
          </a:stretch>
        </p:blipFill>
        <p:spPr bwMode="auto">
          <a:xfrm>
            <a:off x="304800" y="1752600"/>
            <a:ext cx="7088187" cy="360045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algn="just"/>
            <a:r>
              <a:rPr lang="en-US" b="1" dirty="0" smtClean="0"/>
              <a:t>Mutation Testing:</a:t>
            </a:r>
          </a:p>
          <a:p>
            <a:pPr lvl="1" algn="just"/>
            <a:r>
              <a:rPr lang="en-US" dirty="0" smtClean="0"/>
              <a:t>Mutation Testing is a type of software testing where we mutate (change) certain statements in the source code and check if the test cases are able to find the errors.</a:t>
            </a:r>
          </a:p>
          <a:p>
            <a:pPr lvl="1" algn="just"/>
            <a:endParaRPr lang="en-US" dirty="0" smtClean="0"/>
          </a:p>
          <a:p>
            <a:pPr lvl="1" algn="just"/>
            <a:r>
              <a:rPr lang="en-US" dirty="0" smtClean="0"/>
              <a:t>It is a type of White Box Testing which is mainly used for Unit Testing.</a:t>
            </a:r>
          </a:p>
          <a:p>
            <a:pPr lvl="1" algn="just"/>
            <a:endParaRPr lang="en-US" dirty="0" smtClean="0"/>
          </a:p>
          <a:p>
            <a:pPr lvl="1" algn="just"/>
            <a:r>
              <a:rPr lang="en-US" dirty="0" smtClean="0"/>
              <a:t>The changes in mutant program are kept extremely small, so it does not affect the overall objective of the program.</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lvl="1" algn="just"/>
            <a:r>
              <a:rPr lang="en-US" dirty="0" smtClean="0"/>
              <a:t>The changes in mutant program are kept extremely small, so it does not affect the overall objective of the program.</a:t>
            </a:r>
          </a:p>
          <a:p>
            <a:pPr lvl="1" algn="just"/>
            <a:endParaRPr lang="en-US" dirty="0" smtClean="0"/>
          </a:p>
          <a:p>
            <a:pPr algn="just"/>
            <a:endParaRPr lang="en-US" dirty="0"/>
          </a:p>
        </p:txBody>
      </p:sp>
      <p:pic>
        <p:nvPicPr>
          <p:cNvPr id="96258" name="Picture 2" descr="C:\Users\Admin\Desktop\Roni Backup data\DU 2018 July-Dec\Software Engineering PPt\SE test\192.PNG"/>
          <p:cNvPicPr>
            <a:picLocks noChangeAspect="1" noChangeArrowheads="1"/>
          </p:cNvPicPr>
          <p:nvPr/>
        </p:nvPicPr>
        <p:blipFill>
          <a:blip r:embed="rId2" cstate="print"/>
          <a:srcRect/>
          <a:stretch>
            <a:fillRect/>
          </a:stretch>
        </p:blipFill>
        <p:spPr bwMode="auto">
          <a:xfrm>
            <a:off x="0" y="1905000"/>
            <a:ext cx="9144000" cy="4953000"/>
          </a:xfrm>
          <a:prstGeom prst="rect">
            <a:avLst/>
          </a:prstGeom>
          <a:noFill/>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839200" cy="6553200"/>
          </a:xfrm>
        </p:spPr>
        <p:txBody>
          <a:bodyPr>
            <a:normAutofit fontScale="40000" lnSpcReduction="20000"/>
          </a:bodyPr>
          <a:lstStyle/>
          <a:p>
            <a:pPr algn="just"/>
            <a:r>
              <a:rPr lang="en-US" sz="5000" dirty="0" smtClean="0"/>
              <a:t>Following are the steps to execute mutation testing:</a:t>
            </a:r>
          </a:p>
          <a:p>
            <a:pPr algn="just"/>
            <a:endParaRPr lang="en-US" sz="5000" dirty="0" smtClean="0"/>
          </a:p>
          <a:p>
            <a:pPr algn="just"/>
            <a:r>
              <a:rPr lang="en-US" sz="5000" b="1" dirty="0" smtClean="0"/>
              <a:t>Step 1</a:t>
            </a:r>
            <a:r>
              <a:rPr lang="en-US" sz="5000" dirty="0" smtClean="0"/>
              <a:t>: Faults are introduced into the source code of the program by creating many versions called mutants. Each mutant should contain a single fault, and the goal is to cause the mutant version to fail which demonstrates the effectiveness of the test cases.</a:t>
            </a:r>
          </a:p>
          <a:p>
            <a:pPr algn="just"/>
            <a:endParaRPr lang="en-US" sz="5000" dirty="0" smtClean="0"/>
          </a:p>
          <a:p>
            <a:pPr algn="just"/>
            <a:r>
              <a:rPr lang="en-US" sz="5000" b="1" dirty="0" smtClean="0"/>
              <a:t>Step 2</a:t>
            </a:r>
            <a:r>
              <a:rPr lang="en-US" sz="5000" dirty="0" smtClean="0"/>
              <a:t>: Test cases are applied to the original program and also to the mutant program. A test Case should be adequate, and it is tweaked to detect faults in a program.</a:t>
            </a:r>
          </a:p>
          <a:p>
            <a:pPr algn="just"/>
            <a:endParaRPr lang="en-US" sz="5000" dirty="0" smtClean="0"/>
          </a:p>
          <a:p>
            <a:pPr algn="just">
              <a:buNone/>
            </a:pPr>
            <a:endParaRPr lang="en-US" sz="5000" dirty="0" smtClean="0"/>
          </a:p>
          <a:p>
            <a:pPr algn="just"/>
            <a:r>
              <a:rPr lang="en-US" sz="5000" b="1" dirty="0" smtClean="0"/>
              <a:t>Step 3</a:t>
            </a:r>
            <a:r>
              <a:rPr lang="en-US" sz="5000" dirty="0" smtClean="0"/>
              <a:t>: Compare the results of original and mutant program.</a:t>
            </a:r>
          </a:p>
          <a:p>
            <a:pPr algn="just">
              <a:buNone/>
            </a:pPr>
            <a:endParaRPr lang="en-US" sz="5000" dirty="0" smtClean="0"/>
          </a:p>
          <a:p>
            <a:pPr algn="just"/>
            <a:endParaRPr lang="en-US" sz="5000" dirty="0" smtClean="0"/>
          </a:p>
          <a:p>
            <a:pPr algn="just"/>
            <a:r>
              <a:rPr lang="en-US" sz="5000" b="1" dirty="0" smtClean="0"/>
              <a:t>Step 4</a:t>
            </a:r>
            <a:r>
              <a:rPr lang="en-US" sz="5000" dirty="0" smtClean="0"/>
              <a:t>: If the original program and mutant programs generate the different output, then that the mutant is killed by the test case. Hence the test case is good enough to detect the change between the original and the mutant program.</a:t>
            </a:r>
          </a:p>
          <a:p>
            <a:pPr algn="just"/>
            <a:endParaRPr lang="en-US" sz="5000" dirty="0" smtClean="0"/>
          </a:p>
          <a:p>
            <a:pPr algn="just"/>
            <a:r>
              <a:rPr lang="en-US" sz="5000" b="1" dirty="0" smtClean="0"/>
              <a:t>Step 5</a:t>
            </a:r>
            <a:r>
              <a:rPr lang="en-US" sz="5000" dirty="0" smtClean="0"/>
              <a:t>: If the original program and mutant program generate same output, Mutant is kept alive. In such cases, more effective test cases need to be created that kill all mutants.</a:t>
            </a:r>
          </a:p>
          <a:p>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Autofit/>
          </a:bodyPr>
          <a:lstStyle/>
          <a:p>
            <a:r>
              <a:rPr lang="en-US" sz="1600" b="1" dirty="0" smtClean="0"/>
              <a:t>How to Create Mutant Programs?</a:t>
            </a:r>
          </a:p>
          <a:p>
            <a:endParaRPr lang="en-US" sz="1600" b="1" dirty="0" smtClean="0"/>
          </a:p>
          <a:p>
            <a:r>
              <a:rPr lang="en-US" sz="1600" dirty="0" smtClean="0"/>
              <a:t>A mutation is nothing but a single syntactic change that is made to the program statement. Each mutant program should differ from the original program by one mutation.</a:t>
            </a:r>
          </a:p>
          <a:p>
            <a:endParaRPr lang="en-US" sz="1600" dirty="0" smtClean="0"/>
          </a:p>
          <a:p>
            <a:r>
              <a:rPr lang="en-US" sz="1600" b="1" dirty="0" smtClean="0"/>
              <a:t>Original Program</a:t>
            </a:r>
          </a:p>
          <a:p>
            <a:pPr>
              <a:buNone/>
            </a:pPr>
            <a:r>
              <a:rPr lang="en-US" sz="1600" b="1" dirty="0" smtClean="0"/>
              <a:t>	</a:t>
            </a:r>
            <a:r>
              <a:rPr lang="en-US" sz="1600" dirty="0" smtClean="0"/>
              <a:t>if</a:t>
            </a:r>
            <a:r>
              <a:rPr lang="en-US" sz="1600" b="1" dirty="0" smtClean="0"/>
              <a:t> </a:t>
            </a:r>
            <a:r>
              <a:rPr lang="en-US" sz="1600" dirty="0" smtClean="0"/>
              <a:t>(x&gt;y)</a:t>
            </a:r>
            <a:br>
              <a:rPr lang="en-US" sz="1600" dirty="0" smtClean="0"/>
            </a:br>
            <a:r>
              <a:rPr lang="en-US" sz="1600" dirty="0" smtClean="0"/>
              <a:t/>
            </a:r>
            <a:br>
              <a:rPr lang="en-US" sz="1600" dirty="0" smtClean="0"/>
            </a:br>
            <a:r>
              <a:rPr lang="en-US" sz="1600" dirty="0" smtClean="0"/>
              <a:t>Print "Hello"</a:t>
            </a:r>
            <a:br>
              <a:rPr lang="en-US" sz="1600" dirty="0" smtClean="0"/>
            </a:br>
            <a:r>
              <a:rPr lang="en-US" sz="1600" dirty="0" smtClean="0"/>
              <a:t/>
            </a:r>
            <a:br>
              <a:rPr lang="en-US" sz="1600" dirty="0" smtClean="0"/>
            </a:br>
            <a:r>
              <a:rPr lang="en-US" sz="1600" dirty="0" smtClean="0"/>
              <a:t>Else</a:t>
            </a:r>
            <a:br>
              <a:rPr lang="en-US" sz="1600" dirty="0" smtClean="0"/>
            </a:br>
            <a:r>
              <a:rPr lang="en-US" sz="1600" dirty="0" smtClean="0"/>
              <a:t/>
            </a:r>
            <a:br>
              <a:rPr lang="en-US" sz="1600" dirty="0" smtClean="0"/>
            </a:br>
            <a:r>
              <a:rPr lang="en-US" sz="1600" dirty="0" smtClean="0"/>
              <a:t>Print "Hi“</a:t>
            </a:r>
          </a:p>
          <a:p>
            <a:pPr>
              <a:buNone/>
            </a:pPr>
            <a:endParaRPr lang="en-US" sz="1600" dirty="0" smtClean="0"/>
          </a:p>
          <a:p>
            <a:r>
              <a:rPr lang="en-US" sz="1600" b="1" dirty="0" smtClean="0"/>
              <a:t>Mutant Program</a:t>
            </a:r>
          </a:p>
          <a:p>
            <a:pPr>
              <a:buNone/>
            </a:pPr>
            <a:r>
              <a:rPr lang="en-US" sz="1600" dirty="0" smtClean="0"/>
              <a:t/>
            </a:r>
            <a:br>
              <a:rPr lang="en-US" sz="1600" dirty="0" smtClean="0"/>
            </a:br>
            <a:r>
              <a:rPr lang="en-US" sz="1600" dirty="0" smtClean="0"/>
              <a:t/>
            </a:r>
            <a:br>
              <a:rPr lang="en-US" sz="1600" dirty="0" smtClean="0"/>
            </a:br>
            <a:r>
              <a:rPr lang="en-US" sz="1600" dirty="0" smtClean="0"/>
              <a:t> If(x&lt;y)</a:t>
            </a:r>
            <a:br>
              <a:rPr lang="en-US" sz="1600" dirty="0" smtClean="0"/>
            </a:br>
            <a:r>
              <a:rPr lang="en-US" sz="1600" dirty="0" smtClean="0"/>
              <a:t/>
            </a:r>
            <a:br>
              <a:rPr lang="en-US" sz="1600" dirty="0" smtClean="0"/>
            </a:br>
            <a:r>
              <a:rPr lang="en-US" sz="1600" dirty="0" smtClean="0"/>
              <a:t>Print "Hello"</a:t>
            </a:r>
            <a:br>
              <a:rPr lang="en-US" sz="1600" dirty="0" smtClean="0"/>
            </a:br>
            <a:r>
              <a:rPr lang="en-US" sz="1600" dirty="0" smtClean="0"/>
              <a:t/>
            </a:r>
            <a:br>
              <a:rPr lang="en-US" sz="1600" dirty="0" smtClean="0"/>
            </a:br>
            <a:r>
              <a:rPr lang="en-US" sz="1600" dirty="0" smtClean="0"/>
              <a:t>Else</a:t>
            </a:r>
            <a:br>
              <a:rPr lang="en-US" sz="1600" dirty="0" smtClean="0"/>
            </a:br>
            <a:r>
              <a:rPr lang="en-US" sz="1600" dirty="0" smtClean="0"/>
              <a:t/>
            </a:r>
            <a:br>
              <a:rPr lang="en-US" sz="1600" dirty="0" smtClean="0"/>
            </a:br>
            <a:r>
              <a:rPr lang="en-US" sz="1600" dirty="0" smtClean="0"/>
              <a:t>Print "Hi"</a:t>
            </a:r>
            <a:br>
              <a:rPr lang="en-US" sz="1600" dirty="0" smtClean="0"/>
            </a:br>
            <a:endParaRPr lang="en-US" sz="16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1.PNG"/>
          <p:cNvPicPr>
            <a:picLocks noChangeAspect="1" noChangeArrowheads="1"/>
          </p:cNvPicPr>
          <p:nvPr/>
        </p:nvPicPr>
        <p:blipFill>
          <a:blip r:embed="rId2" cstate="print"/>
          <a:srcRect/>
          <a:stretch>
            <a:fillRect/>
          </a:stretch>
        </p:blipFill>
        <p:spPr bwMode="auto">
          <a:xfrm>
            <a:off x="0" y="0"/>
            <a:ext cx="8915399" cy="6477000"/>
          </a:xfrm>
          <a:prstGeom prst="rect">
            <a:avLst/>
          </a:prstGeo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Criteria for completion of testing:</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"When are we done testing—how do we know that we've tested enough?“</a:t>
            </a:r>
          </a:p>
          <a:p>
            <a:pPr>
              <a:buNone/>
            </a:pPr>
            <a:endParaRPr lang="en-US" dirty="0" smtClean="0"/>
          </a:p>
          <a:p>
            <a:pPr lvl="1"/>
            <a:r>
              <a:rPr lang="en-US" dirty="0" smtClean="0"/>
              <a:t>No definitive answer to this question</a:t>
            </a:r>
          </a:p>
          <a:p>
            <a:pPr lvl="1"/>
            <a:r>
              <a:rPr lang="en-US" dirty="0" smtClean="0"/>
              <a:t>A few pragmatic responses</a:t>
            </a:r>
          </a:p>
          <a:p>
            <a:pPr lvl="2" algn="just"/>
            <a:r>
              <a:rPr lang="en-US" dirty="0" smtClean="0"/>
              <a:t>"You're never done testing, the burden simply shifts from you (the software engineer) to your customer.“</a:t>
            </a:r>
          </a:p>
          <a:p>
            <a:pPr lvl="2" algn="just"/>
            <a:r>
              <a:rPr lang="en-US" dirty="0" smtClean="0"/>
              <a:t>"You're done testing when you run out of time or you run out of money."</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lgn="just"/>
            <a:r>
              <a:rPr lang="en-US" dirty="0" smtClean="0"/>
              <a:t>Musa and Ackerman [MUS89] suggest a response that is based on statistical criteria: </a:t>
            </a:r>
          </a:p>
          <a:p>
            <a:pPr lvl="1" algn="just"/>
            <a:r>
              <a:rPr lang="en-US" dirty="0" smtClean="0"/>
              <a:t>"No, we cannot be absolutely certain that the software will never fail, but relative to a theoretically sound and experimentally validated </a:t>
            </a:r>
            <a:r>
              <a:rPr lang="en-US" b="1" dirty="0" smtClean="0"/>
              <a:t>statistical model</a:t>
            </a:r>
            <a:r>
              <a:rPr lang="en-US" dirty="0" smtClean="0"/>
              <a:t>, we have done sufficient testing to say with 95 percent confidence that the probability of 1000 CPU hours of failure free operation in a probabilistically defined environment is at least 0.995."</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2.PNG"/>
          <p:cNvPicPr>
            <a:picLocks noChangeAspect="1" noChangeArrowheads="1"/>
          </p:cNvPicPr>
          <p:nvPr/>
        </p:nvPicPr>
        <p:blipFill>
          <a:blip r:embed="rId2" cstate="print"/>
          <a:srcRect/>
          <a:stretch>
            <a:fillRect/>
          </a:stretch>
        </p:blipFill>
        <p:spPr bwMode="auto">
          <a:xfrm>
            <a:off x="304800" y="228600"/>
            <a:ext cx="8839200" cy="61722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2290" name="Picture 2" descr="C:\Users\Admin\Desktop\Roni Backup data\DU 2018 July-Dec\Software Engineering PPt\SE test\12.PNG"/>
          <p:cNvPicPr>
            <a:picLocks noChangeAspect="1" noChangeArrowheads="1"/>
          </p:cNvPicPr>
          <p:nvPr/>
        </p:nvPicPr>
        <p:blipFill>
          <a:blip r:embed="rId3" cstate="print"/>
          <a:srcRect/>
          <a:stretch>
            <a:fillRect/>
          </a:stretch>
        </p:blipFill>
        <p:spPr bwMode="auto">
          <a:xfrm>
            <a:off x="304800" y="228600"/>
            <a:ext cx="8458200" cy="6019800"/>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algn="just"/>
            <a:r>
              <a:rPr lang="en-US" dirty="0" smtClean="0"/>
              <a:t>Using statistical modeling and software reliability theory, models of software failures (uncovered during testing) as a function of execution time can be developed[MUS89].</a:t>
            </a:r>
          </a:p>
          <a:p>
            <a:pPr algn="just"/>
            <a:endParaRPr lang="en-US" dirty="0" smtClean="0"/>
          </a:p>
          <a:p>
            <a:pPr algn="just"/>
            <a:r>
              <a:rPr lang="en-US" dirty="0" smtClean="0"/>
              <a:t>A version of the failure model, called a </a:t>
            </a:r>
            <a:r>
              <a:rPr lang="en-US" b="1" i="1" dirty="0" smtClean="0"/>
              <a:t>logarithmic Poisson execution-time model</a:t>
            </a:r>
            <a:r>
              <a:rPr lang="en-US" i="1" dirty="0" smtClean="0"/>
              <a:t>, takes the form</a:t>
            </a:r>
          </a:p>
          <a:p>
            <a:pPr lvl="1" algn="just"/>
            <a:endParaRPr lang="en-US" dirty="0"/>
          </a:p>
        </p:txBody>
      </p:sp>
      <p:pic>
        <p:nvPicPr>
          <p:cNvPr id="3074" name="Picture 2" descr="C:\Users\Admin\Desktop\3.PNG"/>
          <p:cNvPicPr>
            <a:picLocks noChangeAspect="1" noChangeArrowheads="1"/>
          </p:cNvPicPr>
          <p:nvPr/>
        </p:nvPicPr>
        <p:blipFill>
          <a:blip r:embed="rId2" cstate="print"/>
          <a:srcRect/>
          <a:stretch>
            <a:fillRect/>
          </a:stretch>
        </p:blipFill>
        <p:spPr bwMode="auto">
          <a:xfrm>
            <a:off x="1219200" y="4191000"/>
            <a:ext cx="7543800" cy="266700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dirty="0" smtClean="0"/>
              <a:t>The instantaneous failure intensity, </a:t>
            </a:r>
            <a:r>
              <a:rPr lang="en-US" i="1" dirty="0" smtClean="0"/>
              <a:t>l(t) can be derived by taking the derivative of f(t)</a:t>
            </a:r>
          </a:p>
          <a:p>
            <a:endParaRPr lang="en-US" i="1" dirty="0" smtClean="0"/>
          </a:p>
          <a:p>
            <a:endParaRPr lang="en-US" i="1" dirty="0" smtClean="0"/>
          </a:p>
          <a:p>
            <a:pPr algn="just"/>
            <a:r>
              <a:rPr lang="en-US" dirty="0" smtClean="0"/>
              <a:t>If the actual data gathered during testing and the logarithmic Poisson execution time model are reasonably close to one another over a number of data points, the model can be used to predict total testing time required to achieve an acceptably low failure intensity.</a:t>
            </a:r>
            <a:endParaRPr lang="en-US" i="1" dirty="0" smtClean="0"/>
          </a:p>
          <a:p>
            <a:pPr lvl="1"/>
            <a:endParaRPr lang="en-US" dirty="0"/>
          </a:p>
        </p:txBody>
      </p:sp>
      <p:pic>
        <p:nvPicPr>
          <p:cNvPr id="4099" name="Picture 3" descr="C:\Users\Admin\Desktop\4.PNG"/>
          <p:cNvPicPr>
            <a:picLocks noChangeAspect="1" noChangeArrowheads="1"/>
          </p:cNvPicPr>
          <p:nvPr/>
        </p:nvPicPr>
        <p:blipFill>
          <a:blip r:embed="rId2" cstate="print"/>
          <a:srcRect/>
          <a:stretch>
            <a:fillRect/>
          </a:stretch>
        </p:blipFill>
        <p:spPr bwMode="auto">
          <a:xfrm>
            <a:off x="1371600" y="1600200"/>
            <a:ext cx="6592887" cy="64770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4754" name="Picture 2" descr="C:\Users\Admin\Desktop\Roni Backup data\DU 2018 July-Dec\Software Engineering PPt\SE test\172.PNG"/>
          <p:cNvPicPr>
            <a:picLocks noChangeAspect="1" noChangeArrowheads="1"/>
          </p:cNvPicPr>
          <p:nvPr/>
        </p:nvPicPr>
        <p:blipFill>
          <a:blip r:embed="rId2" cstate="print"/>
          <a:srcRect/>
          <a:stretch>
            <a:fillRect/>
          </a:stretch>
        </p:blipFill>
        <p:spPr bwMode="auto">
          <a:xfrm>
            <a:off x="228600" y="152400"/>
            <a:ext cx="8915399" cy="6096000"/>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algn="just"/>
            <a:r>
              <a:rPr lang="en-US" dirty="0" smtClean="0"/>
              <a:t>Errors located during testing may fall into several categories:</a:t>
            </a:r>
          </a:p>
          <a:p>
            <a:pPr lvl="1" algn="just"/>
            <a:r>
              <a:rPr lang="en-US" dirty="0" smtClean="0"/>
              <a:t>Those that require immediate attention are usually of a nature that they crash the software under consideration, and testing cannot continue during the immediate testing schedule.</a:t>
            </a:r>
          </a:p>
          <a:p>
            <a:pPr lvl="1" algn="just"/>
            <a:r>
              <a:rPr lang="en-US" dirty="0" smtClean="0"/>
              <a:t>Some errors need to be corrected before testing is complete but can be ignored during the immediate testing schedule.</a:t>
            </a:r>
          </a:p>
          <a:p>
            <a:pPr lvl="1" algn="just"/>
            <a:r>
              <a:rPr lang="en-US" dirty="0" smtClean="0"/>
              <a:t>The importance of removing an error is proportional to its severity, the frequency with which it occurs, and the degree to which the customer is aware of it.</a:t>
            </a:r>
            <a:endParaRPr 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lnSpcReduction="10000"/>
          </a:bodyPr>
          <a:lstStyle/>
          <a:p>
            <a:pPr lvl="1" algn="just"/>
            <a:r>
              <a:rPr lang="en-US" dirty="0" smtClean="0"/>
              <a:t>There are errors that may be acceptable to the user when compared to the cost of correcting them at the moment,; these will be held until some future release date or until the customer becomes concerned to request a change.</a:t>
            </a:r>
          </a:p>
          <a:p>
            <a:pPr lvl="1" algn="just"/>
            <a:endParaRPr lang="en-US" dirty="0" smtClean="0"/>
          </a:p>
          <a:p>
            <a:pPr lvl="1" algn="just"/>
            <a:r>
              <a:rPr lang="en-US" dirty="0" smtClean="0"/>
              <a:t>Finally, there are errors, usually non-reproducible, for which insufficient evidence exists to evaluate them.</a:t>
            </a:r>
          </a:p>
          <a:p>
            <a:pPr lvl="2" algn="just"/>
            <a:r>
              <a:rPr lang="en-US" dirty="0" smtClean="0"/>
              <a:t>They are flagged for ongoing consideration until they become more tractable.</a:t>
            </a:r>
          </a:p>
          <a:p>
            <a:pPr lvl="2" algn="just">
              <a:buNone/>
            </a:pPr>
            <a:r>
              <a:rPr lang="en-US" dirty="0" smtClean="0"/>
              <a:t> </a:t>
            </a:r>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pPr algn="just"/>
            <a:r>
              <a:rPr lang="en-US" dirty="0" smtClean="0"/>
              <a:t>Other activities that are carried out along with testing:</a:t>
            </a:r>
          </a:p>
          <a:p>
            <a:pPr lvl="1" algn="just"/>
            <a:r>
              <a:rPr lang="en-US" dirty="0" smtClean="0"/>
              <a:t>Test documentation</a:t>
            </a:r>
          </a:p>
          <a:p>
            <a:pPr lvl="1" algn="just"/>
            <a:r>
              <a:rPr lang="en-US" dirty="0" smtClean="0"/>
              <a:t>Product modification</a:t>
            </a:r>
          </a:p>
          <a:p>
            <a:pPr lvl="1" algn="just"/>
            <a:r>
              <a:rPr lang="en-US" dirty="0" smtClean="0"/>
              <a:t>Discussions with the customer to schedule installation</a:t>
            </a:r>
          </a:p>
          <a:p>
            <a:pPr lvl="1" algn="just"/>
            <a:r>
              <a:rPr lang="en-US" dirty="0" smtClean="0"/>
              <a:t>Preparation of installation</a:t>
            </a:r>
          </a:p>
          <a:p>
            <a:pPr lvl="1" algn="just"/>
            <a:r>
              <a:rPr lang="en-US" dirty="0" smtClean="0"/>
              <a:t>Trading material</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5778" name="Picture 2" descr="C:\Users\Admin\Desktop\Roni Backup data\DU 2018 July-Dec\Software Engineering PPt\SE test\173.PNG"/>
          <p:cNvPicPr>
            <a:picLocks noChangeAspect="1" noChangeArrowheads="1"/>
          </p:cNvPicPr>
          <p:nvPr/>
        </p:nvPicPr>
        <p:blipFill>
          <a:blip r:embed="rId3" cstate="print"/>
          <a:srcRect/>
          <a:stretch>
            <a:fillRect/>
          </a:stretch>
        </p:blipFill>
        <p:spPr bwMode="auto">
          <a:xfrm>
            <a:off x="304800" y="0"/>
            <a:ext cx="8458200" cy="6477000"/>
          </a:xfrm>
          <a:prstGeom prst="rect">
            <a:avLst/>
          </a:prstGeo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algn="just">
              <a:buNone/>
            </a:pPr>
            <a:endParaRPr lang="en-US" dirty="0" smtClean="0"/>
          </a:p>
          <a:p>
            <a:pPr algn="just"/>
            <a:r>
              <a:rPr lang="en-US" dirty="0" smtClean="0"/>
              <a:t>How do we run a module without anything to call it, to be called by it or, possibly, to output intermediate values obtained during execution?</a:t>
            </a:r>
          </a:p>
          <a:p>
            <a:pPr lvl="1" algn="just"/>
            <a:r>
              <a:rPr lang="en-US" dirty="0" smtClean="0"/>
              <a:t>Stubs: </a:t>
            </a:r>
            <a:r>
              <a:rPr lang="en-US" i="1" dirty="0" smtClean="0"/>
              <a:t>Stubs serve to replace modules that are subordinate (called by) the </a:t>
            </a:r>
            <a:r>
              <a:rPr lang="en-US" dirty="0" smtClean="0"/>
              <a:t>component to be tested.</a:t>
            </a:r>
          </a:p>
          <a:p>
            <a:pPr lvl="1" algn="just"/>
            <a:r>
              <a:rPr lang="en-US" dirty="0" smtClean="0"/>
              <a:t>Driver: It </a:t>
            </a:r>
            <a:r>
              <a:rPr lang="en-US" i="1" dirty="0" smtClean="0"/>
              <a:t>is nothing more than a "main program" that </a:t>
            </a:r>
            <a:r>
              <a:rPr lang="en-US" dirty="0" smtClean="0"/>
              <a:t>accepts test case data, passes such data to the component (to be tested), and prints relevant results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7826" name="Picture 2" descr="C:\Users\Admin\Desktop\Roni Backup data\DU 2018 July-Dec\Software Engineering PPt\SE test\175.PNG"/>
          <p:cNvPicPr>
            <a:picLocks noChangeAspect="1" noChangeArrowheads="1"/>
          </p:cNvPicPr>
          <p:nvPr/>
        </p:nvPicPr>
        <p:blipFill>
          <a:blip r:embed="rId2" cstate="print"/>
          <a:srcRect/>
          <a:stretch>
            <a:fillRect/>
          </a:stretch>
        </p:blipFill>
        <p:spPr bwMode="auto">
          <a:xfrm>
            <a:off x="304800" y="228600"/>
            <a:ext cx="8534400" cy="6019800"/>
          </a:xfrm>
          <a:prstGeom prst="rect">
            <a:avLst/>
          </a:prstGeom>
          <a:noFill/>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r>
              <a:rPr lang="en-US" dirty="0" smtClean="0"/>
              <a:t>Integration Testing:</a:t>
            </a:r>
          </a:p>
          <a:p>
            <a:pPr algn="just"/>
            <a:endParaRPr lang="en-US" dirty="0" smtClean="0"/>
          </a:p>
          <a:p>
            <a:pPr lvl="1" algn="just"/>
            <a:r>
              <a:rPr lang="en-US" dirty="0" smtClean="0"/>
              <a:t>Integration testing is a systematic technique for constructing the program structure while at the same time conducting tests to uncover errors associated with interfacing.</a:t>
            </a:r>
          </a:p>
          <a:p>
            <a:pPr lvl="1" algn="just">
              <a:buNone/>
            </a:pPr>
            <a:endParaRPr lang="en-US" dirty="0" smtClean="0"/>
          </a:p>
          <a:p>
            <a:pPr lvl="1" algn="just"/>
            <a:r>
              <a:rPr lang="en-US" dirty="0" smtClean="0"/>
              <a:t>The objective is to take unit tested components and build a program structure that has been dictated by design.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lgn="just"/>
            <a:r>
              <a:rPr lang="en-US" dirty="0" smtClean="0"/>
              <a:t>Functional testing refers to testing, which involves only observations of the output for certain input values.</a:t>
            </a:r>
          </a:p>
          <a:p>
            <a:pPr algn="just"/>
            <a:endParaRPr lang="en-US" dirty="0" smtClean="0"/>
          </a:p>
          <a:p>
            <a:pPr algn="just"/>
            <a:r>
              <a:rPr lang="en-US" dirty="0" smtClean="0"/>
              <a:t>There is no attempt to analyze the code which produces the output.</a:t>
            </a:r>
          </a:p>
          <a:p>
            <a:pPr algn="just"/>
            <a:endParaRPr lang="en-US" dirty="0" smtClean="0"/>
          </a:p>
          <a:p>
            <a:pPr algn="just"/>
            <a:r>
              <a:rPr lang="en-US" dirty="0" smtClean="0"/>
              <a:t>We ignore the internal structure of the code.</a:t>
            </a:r>
          </a:p>
          <a:p>
            <a:pPr lvl="1" algn="just"/>
            <a:r>
              <a:rPr lang="en-US" dirty="0" smtClean="0"/>
              <a:t>Therefore, also referred to as black box testing.</a:t>
            </a:r>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lvl="1" algn="just"/>
            <a:r>
              <a:rPr lang="en-US" dirty="0" smtClean="0"/>
              <a:t>Why is integration testing required?</a:t>
            </a:r>
          </a:p>
          <a:p>
            <a:pPr lvl="1" algn="just">
              <a:buNone/>
            </a:pPr>
            <a:endParaRPr lang="en-US" dirty="0" smtClean="0"/>
          </a:p>
          <a:p>
            <a:pPr lvl="2" algn="just"/>
            <a:r>
              <a:rPr lang="en-US" dirty="0" smtClean="0"/>
              <a:t>Data can be lost across an interface; </a:t>
            </a:r>
          </a:p>
          <a:p>
            <a:pPr lvl="2" algn="just"/>
            <a:r>
              <a:rPr lang="en-US" dirty="0" smtClean="0"/>
              <a:t>one module can have an inadvertent, adverse affect on another; </a:t>
            </a:r>
          </a:p>
          <a:p>
            <a:pPr lvl="2" algn="just"/>
            <a:r>
              <a:rPr lang="en-US" dirty="0" err="1" smtClean="0"/>
              <a:t>subfunctions</a:t>
            </a:r>
            <a:r>
              <a:rPr lang="en-US" dirty="0" smtClean="0"/>
              <a:t>, when combined, may not produce the desired major function;</a:t>
            </a:r>
          </a:p>
          <a:p>
            <a:pPr lvl="2" algn="just"/>
            <a:r>
              <a:rPr lang="en-US" dirty="0" smtClean="0"/>
              <a:t> individually acceptable imprecision may be magnified to unacceptable levels; and so on….</a:t>
            </a:r>
          </a:p>
          <a:p>
            <a:pPr lvl="2" algn="just">
              <a:buNone/>
            </a:pPr>
            <a:endParaRPr lang="en-US" dirty="0" smtClean="0"/>
          </a:p>
          <a:p>
            <a:pPr lvl="1" algn="just"/>
            <a:r>
              <a:rPr lang="en-US" dirty="0" smtClean="0"/>
              <a:t>Incremental integration is the antithesis of the </a:t>
            </a:r>
            <a:r>
              <a:rPr lang="en-US" b="1" i="1" dirty="0" smtClean="0"/>
              <a:t>big bang</a:t>
            </a:r>
            <a:r>
              <a:rPr lang="en-US" dirty="0" smtClean="0"/>
              <a:t> approach.</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lstStyle/>
          <a:p>
            <a:pPr algn="just"/>
            <a:r>
              <a:rPr lang="en-US" dirty="0" smtClean="0"/>
              <a:t>Classical integration strategies:</a:t>
            </a:r>
          </a:p>
          <a:p>
            <a:pPr algn="just">
              <a:buNone/>
            </a:pPr>
            <a:endParaRPr lang="en-US" dirty="0" smtClean="0"/>
          </a:p>
          <a:p>
            <a:pPr lvl="1" algn="just"/>
            <a:r>
              <a:rPr lang="en-US" dirty="0" smtClean="0"/>
              <a:t>Top down integration</a:t>
            </a:r>
          </a:p>
          <a:p>
            <a:pPr lvl="1" algn="just"/>
            <a:r>
              <a:rPr lang="en-US" dirty="0" smtClean="0"/>
              <a:t>Bottom up integration</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458200" cy="6096000"/>
          </a:xfrm>
        </p:spPr>
        <p:txBody>
          <a:bodyPr/>
          <a:lstStyle/>
          <a:p>
            <a:r>
              <a:rPr lang="en-US" dirty="0" smtClean="0"/>
              <a:t>Top down Approach:</a:t>
            </a:r>
          </a:p>
          <a:p>
            <a:pPr lvl="1"/>
            <a:r>
              <a:rPr lang="en-US" dirty="0" smtClean="0"/>
              <a:t>Depth first integration</a:t>
            </a:r>
          </a:p>
          <a:p>
            <a:pPr lvl="1"/>
            <a:r>
              <a:rPr lang="en-US" dirty="0" smtClean="0"/>
              <a:t>Breadth first integration</a:t>
            </a:r>
            <a:endParaRPr lang="en-US" dirty="0"/>
          </a:p>
        </p:txBody>
      </p:sp>
      <p:pic>
        <p:nvPicPr>
          <p:cNvPr id="5122" name="Picture 2" descr="C:\Users\Admin\Desktop\5.PNG"/>
          <p:cNvPicPr>
            <a:picLocks noChangeAspect="1" noChangeArrowheads="1"/>
          </p:cNvPicPr>
          <p:nvPr/>
        </p:nvPicPr>
        <p:blipFill>
          <a:blip r:embed="rId2" cstate="print"/>
          <a:srcRect/>
          <a:stretch>
            <a:fillRect/>
          </a:stretch>
        </p:blipFill>
        <p:spPr bwMode="auto">
          <a:xfrm>
            <a:off x="304800" y="2362200"/>
            <a:ext cx="8402637" cy="4267199"/>
          </a:xfrm>
          <a:prstGeom prst="rect">
            <a:avLst/>
          </a:prstGeom>
          <a:noFill/>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70000" lnSpcReduction="20000"/>
          </a:bodyPr>
          <a:lstStyle/>
          <a:p>
            <a:pPr algn="just"/>
            <a:r>
              <a:rPr lang="en-US" b="1" dirty="0" smtClean="0"/>
              <a:t>The integration process is performed in a series of five steps:</a:t>
            </a:r>
          </a:p>
          <a:p>
            <a:pPr algn="just"/>
            <a:endParaRPr lang="en-US" dirty="0" smtClean="0"/>
          </a:p>
          <a:p>
            <a:pPr algn="just">
              <a:buNone/>
            </a:pPr>
            <a:r>
              <a:rPr lang="en-US" dirty="0" smtClean="0"/>
              <a:t>	1. The main control module is used as a test driver and stubs are substituted for all components directly subordinate to the main control module.</a:t>
            </a:r>
          </a:p>
          <a:p>
            <a:pPr algn="just">
              <a:buNone/>
            </a:pPr>
            <a:endParaRPr lang="en-US" dirty="0" smtClean="0"/>
          </a:p>
          <a:p>
            <a:pPr algn="just">
              <a:buNone/>
            </a:pPr>
            <a:r>
              <a:rPr lang="en-US" dirty="0" smtClean="0"/>
              <a:t>	2. Depending on the integration approach selected (i.e., depth or breadth first), subordinate stubs are replaced one at a time with actual components.</a:t>
            </a:r>
          </a:p>
          <a:p>
            <a:pPr algn="just">
              <a:buNone/>
            </a:pPr>
            <a:endParaRPr lang="en-US" dirty="0" smtClean="0"/>
          </a:p>
          <a:p>
            <a:pPr algn="just">
              <a:buNone/>
            </a:pPr>
            <a:r>
              <a:rPr lang="en-US" dirty="0" smtClean="0"/>
              <a:t>	3. Tests are conducted as each component is integrated.</a:t>
            </a:r>
          </a:p>
          <a:p>
            <a:pPr algn="just">
              <a:buNone/>
            </a:pPr>
            <a:endParaRPr lang="en-US" dirty="0" smtClean="0"/>
          </a:p>
          <a:p>
            <a:pPr algn="just">
              <a:buNone/>
            </a:pPr>
            <a:r>
              <a:rPr lang="en-US" dirty="0" smtClean="0"/>
              <a:t>	4. On completion of each set of tests, another stub is replaced with the real component.</a:t>
            </a:r>
          </a:p>
          <a:p>
            <a:pPr algn="just">
              <a:buNone/>
            </a:pPr>
            <a:endParaRPr lang="en-US" dirty="0" smtClean="0"/>
          </a:p>
          <a:p>
            <a:pPr algn="just">
              <a:buNone/>
            </a:pPr>
            <a:r>
              <a:rPr lang="en-US" dirty="0" smtClean="0"/>
              <a:t>	5. Regression testing may be conducted to ensure that new errors have not been introduced.</a:t>
            </a: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t>Bottom-up approach:</a:t>
            </a:r>
          </a:p>
          <a:p>
            <a:pPr lvl="1" algn="just"/>
            <a:r>
              <a:rPr lang="en-US" dirty="0" smtClean="0"/>
              <a:t>Bottom-up integration testing, as its name implies, begins construction and testing with atomic modules (i.e., components at the lowest levels in the program structure).</a:t>
            </a:r>
          </a:p>
          <a:p>
            <a:pPr lvl="1" algn="just">
              <a:buNone/>
            </a:pPr>
            <a:endParaRPr lang="en-US" dirty="0" smtClean="0"/>
          </a:p>
          <a:p>
            <a:pPr lvl="1" algn="just"/>
            <a:r>
              <a:rPr lang="en-US" dirty="0" smtClean="0"/>
              <a:t>Because components are integrated from the bottom up, processing required for components subordinate to a given level is always available and the need for stubs is eliminated.</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Admin\Desktop\6.PNG"/>
          <p:cNvPicPr>
            <a:picLocks noChangeAspect="1" noChangeArrowheads="1"/>
          </p:cNvPicPr>
          <p:nvPr/>
        </p:nvPicPr>
        <p:blipFill>
          <a:blip r:embed="rId2" cstate="print"/>
          <a:srcRect/>
          <a:stretch>
            <a:fillRect/>
          </a:stretch>
        </p:blipFill>
        <p:spPr bwMode="auto">
          <a:xfrm>
            <a:off x="336550" y="0"/>
            <a:ext cx="8469313" cy="6553199"/>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85000" lnSpcReduction="20000"/>
          </a:bodyPr>
          <a:lstStyle/>
          <a:p>
            <a:pPr algn="just"/>
            <a:r>
              <a:rPr lang="en-US" b="1" dirty="0" smtClean="0"/>
              <a:t>A bottom-up integration strategy may be implemented with the following steps:</a:t>
            </a:r>
          </a:p>
          <a:p>
            <a:pPr algn="just"/>
            <a:endParaRPr lang="en-US" b="1" dirty="0" smtClean="0"/>
          </a:p>
          <a:p>
            <a:pPr algn="just">
              <a:buNone/>
            </a:pPr>
            <a:r>
              <a:rPr lang="en-US" dirty="0" smtClean="0"/>
              <a:t>  1. Low-level components are combined into clusters (sometimes called </a:t>
            </a:r>
            <a:r>
              <a:rPr lang="en-US" i="1" dirty="0" smtClean="0"/>
              <a:t>builds)</a:t>
            </a:r>
            <a:r>
              <a:rPr lang="en-US" dirty="0" smtClean="0"/>
              <a:t>that perform a specific software </a:t>
            </a:r>
            <a:r>
              <a:rPr lang="en-US" dirty="0" err="1" smtClean="0"/>
              <a:t>subfunction</a:t>
            </a:r>
            <a:r>
              <a:rPr lang="en-US" dirty="0" smtClean="0"/>
              <a:t>.</a:t>
            </a:r>
          </a:p>
          <a:p>
            <a:pPr algn="just">
              <a:buNone/>
            </a:pPr>
            <a:endParaRPr lang="en-US" dirty="0" smtClean="0"/>
          </a:p>
          <a:p>
            <a:pPr algn="just">
              <a:buNone/>
            </a:pPr>
            <a:r>
              <a:rPr lang="en-US" dirty="0" smtClean="0"/>
              <a:t>  2. A driver (a control program for testing) is written to coordinate test case input and output.</a:t>
            </a:r>
          </a:p>
          <a:p>
            <a:pPr algn="just">
              <a:buNone/>
            </a:pPr>
            <a:endParaRPr lang="en-US" dirty="0" smtClean="0"/>
          </a:p>
          <a:p>
            <a:pPr algn="just">
              <a:buNone/>
            </a:pPr>
            <a:r>
              <a:rPr lang="en-US" dirty="0" smtClean="0"/>
              <a:t>  3. The cluster is tested.</a:t>
            </a:r>
          </a:p>
          <a:p>
            <a:pPr algn="just">
              <a:buNone/>
            </a:pPr>
            <a:endParaRPr lang="en-US" dirty="0" smtClean="0"/>
          </a:p>
          <a:p>
            <a:pPr algn="just">
              <a:buNone/>
            </a:pPr>
            <a:r>
              <a:rPr lang="en-US" dirty="0" smtClean="0"/>
              <a:t>  4. Drivers are removed and clusters are combined moving upward in the program structure.</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r>
              <a:rPr lang="en-US" b="1" dirty="0" smtClean="0"/>
              <a:t>Regression Testing:</a:t>
            </a:r>
          </a:p>
          <a:p>
            <a:pPr lvl="1" algn="just"/>
            <a:r>
              <a:rPr lang="en-US" dirty="0" smtClean="0"/>
              <a:t>In the context of an integration test strategy, </a:t>
            </a:r>
            <a:r>
              <a:rPr lang="en-US" i="1" dirty="0" smtClean="0"/>
              <a:t>regression testing is the re-execution </a:t>
            </a:r>
            <a:r>
              <a:rPr lang="en-US" dirty="0" smtClean="0"/>
              <a:t>of some subset of tests that have already been conducted to ensure that changes have not propagated unintended side effects.</a:t>
            </a:r>
          </a:p>
          <a:p>
            <a:pPr lvl="1" algn="just"/>
            <a:endParaRPr lang="en-US" dirty="0" smtClean="0"/>
          </a:p>
          <a:p>
            <a:pPr lvl="1"/>
            <a:r>
              <a:rPr lang="en-US" dirty="0" smtClean="0"/>
              <a:t>Regression testing is the activity that helps to ensure that changes (due to testing or for other reasons) do not introduce unintended behavior or additional errors.</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lvl="1"/>
            <a:r>
              <a:rPr lang="en-US" dirty="0" smtClean="0"/>
              <a:t>The regression test suite (the subset of tests to be executed) contains three different classes of test cases:</a:t>
            </a:r>
          </a:p>
          <a:p>
            <a:pPr lvl="2"/>
            <a:r>
              <a:rPr lang="en-US" dirty="0" smtClean="0"/>
              <a:t> A representative sample of tests that will exercise all software functions.</a:t>
            </a:r>
          </a:p>
          <a:p>
            <a:pPr lvl="2"/>
            <a:endParaRPr lang="en-US" dirty="0" smtClean="0"/>
          </a:p>
          <a:p>
            <a:pPr lvl="2"/>
            <a:r>
              <a:rPr lang="en-US" dirty="0" smtClean="0"/>
              <a:t>Additional tests that focus on software functions that are likely to be affected by the change.</a:t>
            </a:r>
          </a:p>
          <a:p>
            <a:pPr lvl="2"/>
            <a:endParaRPr lang="en-US" dirty="0" smtClean="0"/>
          </a:p>
          <a:p>
            <a:pPr lvl="2"/>
            <a:r>
              <a:rPr lang="en-US" dirty="0" smtClean="0"/>
              <a:t>Tests that focus on the software components that have been changed.</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pPr algn="just"/>
            <a:r>
              <a:rPr lang="en-US" dirty="0" smtClean="0"/>
              <a:t>Integration Test Documentation:</a:t>
            </a:r>
          </a:p>
          <a:p>
            <a:pPr algn="just"/>
            <a:endParaRPr lang="en-US" dirty="0" smtClean="0"/>
          </a:p>
          <a:p>
            <a:pPr lvl="1" algn="just"/>
            <a:r>
              <a:rPr lang="en-US" dirty="0" smtClean="0"/>
              <a:t>An overall plan for integration of the software and a description of specific tests are documented in  a Test Specification.</a:t>
            </a:r>
          </a:p>
          <a:p>
            <a:pPr lvl="1" algn="just"/>
            <a:endParaRPr lang="en-US" dirty="0" smtClean="0"/>
          </a:p>
          <a:p>
            <a:pPr lvl="1" algn="just"/>
            <a:r>
              <a:rPr lang="en-US" dirty="0" smtClean="0"/>
              <a:t>Testing is divided into phases and builds that address specific functional and behavioral characteristics of the software.</a:t>
            </a:r>
          </a:p>
          <a:p>
            <a:pPr lvl="1">
              <a:buNone/>
            </a:pPr>
            <a:endParaRPr lang="en-US" dirty="0" smtClean="0"/>
          </a:p>
          <a:p>
            <a:pPr lvl="1"/>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C:\Users\Admin\Desktop\Roni Backup data\DU 2018 July-Dec\Software Engineering PPt\SE test\13.PNG"/>
          <p:cNvPicPr>
            <a:picLocks noChangeAspect="1" noChangeArrowheads="1"/>
          </p:cNvPicPr>
          <p:nvPr/>
        </p:nvPicPr>
        <p:blipFill>
          <a:blip r:embed="rId2" cstate="print"/>
          <a:srcRect/>
          <a:stretch>
            <a:fillRect/>
          </a:stretch>
        </p:blipFill>
        <p:spPr bwMode="auto">
          <a:xfrm>
            <a:off x="304800" y="228600"/>
            <a:ext cx="8534400" cy="6019800"/>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lvl="1" algn="just"/>
            <a:r>
              <a:rPr lang="en-US" dirty="0" smtClean="0"/>
              <a:t>For example, integration testing for a CAD system might be divided into the following test phases:</a:t>
            </a:r>
          </a:p>
          <a:p>
            <a:pPr lvl="2" algn="just"/>
            <a:r>
              <a:rPr lang="en-US" dirty="0" smtClean="0"/>
              <a:t> </a:t>
            </a:r>
            <a:r>
              <a:rPr lang="en-US" dirty="0" smtClean="0"/>
              <a:t>User interaction (command selection, drawing creation, display </a:t>
            </a:r>
            <a:r>
              <a:rPr lang="en-US" dirty="0" smtClean="0"/>
              <a:t>representation, error </a:t>
            </a:r>
            <a:r>
              <a:rPr lang="en-US" dirty="0" smtClean="0"/>
              <a:t>processing and representation</a:t>
            </a:r>
            <a:r>
              <a:rPr lang="en-US" dirty="0" smtClean="0"/>
              <a:t>).</a:t>
            </a:r>
          </a:p>
          <a:p>
            <a:pPr lvl="2" algn="just">
              <a:buNone/>
            </a:pPr>
            <a:r>
              <a:rPr lang="en-US" dirty="0" smtClean="0"/>
              <a:t>• </a:t>
            </a:r>
            <a:r>
              <a:rPr lang="en-US" dirty="0" smtClean="0"/>
              <a:t>Data manipulation and analysis (symbol creation, dimensioning; </a:t>
            </a:r>
            <a:r>
              <a:rPr lang="en-US" dirty="0" smtClean="0"/>
              <a:t>rotation, computation </a:t>
            </a:r>
            <a:r>
              <a:rPr lang="en-US" dirty="0" smtClean="0"/>
              <a:t>of physical properties</a:t>
            </a:r>
            <a:r>
              <a:rPr lang="en-US" dirty="0" smtClean="0"/>
              <a:t>).</a:t>
            </a:r>
          </a:p>
          <a:p>
            <a:pPr lvl="2" algn="just">
              <a:buNone/>
            </a:pPr>
            <a:r>
              <a:rPr lang="en-US" dirty="0" smtClean="0"/>
              <a:t>• </a:t>
            </a:r>
            <a:r>
              <a:rPr lang="en-US" dirty="0" smtClean="0"/>
              <a:t>Display processing and generation (two-dimensional displays, </a:t>
            </a:r>
            <a:r>
              <a:rPr lang="en-US" dirty="0" smtClean="0"/>
              <a:t>three dimensional displays</a:t>
            </a:r>
            <a:r>
              <a:rPr lang="en-US" dirty="0" smtClean="0"/>
              <a:t>, graphs and charts</a:t>
            </a:r>
            <a:r>
              <a:rPr lang="en-US" dirty="0" smtClean="0"/>
              <a:t>).</a:t>
            </a:r>
          </a:p>
          <a:p>
            <a:pPr lvl="2" algn="just">
              <a:buNone/>
            </a:pPr>
            <a:r>
              <a:rPr lang="en-US" dirty="0" smtClean="0"/>
              <a:t>• </a:t>
            </a:r>
            <a:r>
              <a:rPr lang="en-US" dirty="0" smtClean="0"/>
              <a:t>Database management (access, update, integrity, performance).</a:t>
            </a: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dirty="0" smtClean="0"/>
              <a:t>Validation Testing:</a:t>
            </a:r>
          </a:p>
          <a:p>
            <a:endParaRPr lang="en-US" dirty="0" smtClean="0"/>
          </a:p>
          <a:p>
            <a:pPr lvl="1" algn="just"/>
            <a:r>
              <a:rPr lang="en-US" dirty="0" smtClean="0"/>
              <a:t>Software validation is achieved through a series of black-box tests that </a:t>
            </a:r>
            <a:r>
              <a:rPr lang="en-US" dirty="0" smtClean="0"/>
              <a:t>demonstrate conformity </a:t>
            </a:r>
            <a:r>
              <a:rPr lang="en-US" dirty="0" smtClean="0"/>
              <a:t>with requirements</a:t>
            </a:r>
            <a:r>
              <a:rPr lang="en-US" dirty="0" smtClean="0"/>
              <a:t>.</a:t>
            </a:r>
          </a:p>
          <a:p>
            <a:pPr lvl="1" algn="just">
              <a:buNone/>
            </a:pPr>
            <a:endParaRPr lang="en-US" dirty="0" smtClean="0"/>
          </a:p>
          <a:p>
            <a:pPr lvl="1" algn="just"/>
            <a:r>
              <a:rPr lang="en-US" dirty="0" smtClean="0"/>
              <a:t> </a:t>
            </a:r>
            <a:r>
              <a:rPr lang="en-US" dirty="0" smtClean="0"/>
              <a:t>A test plan outlines the classes of tests to be </a:t>
            </a:r>
            <a:r>
              <a:rPr lang="en-US" dirty="0" smtClean="0"/>
              <a:t>conducted and </a:t>
            </a:r>
            <a:r>
              <a:rPr lang="en-US" dirty="0" smtClean="0"/>
              <a:t>a test procedure defines specific test cases that will be used to demonstrate </a:t>
            </a:r>
            <a:r>
              <a:rPr lang="en-US" dirty="0" smtClean="0"/>
              <a:t>conformity with </a:t>
            </a:r>
            <a:r>
              <a:rPr lang="en-US" dirty="0" smtClean="0"/>
              <a:t>requirements.</a:t>
            </a:r>
            <a:endParaRPr lang="en-US" dirty="0" smtClean="0"/>
          </a:p>
          <a:p>
            <a:pPr lvl="1"/>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gn="just"/>
            <a:r>
              <a:rPr lang="en-US" dirty="0" smtClean="0"/>
              <a:t>After each validation test case has been conducted, one of two possible </a:t>
            </a:r>
            <a:r>
              <a:rPr lang="en-US" dirty="0" smtClean="0"/>
              <a:t>conditions exist</a:t>
            </a:r>
            <a:r>
              <a:rPr lang="en-US" dirty="0" smtClean="0"/>
              <a:t>: </a:t>
            </a:r>
            <a:endParaRPr lang="en-US" dirty="0" smtClean="0"/>
          </a:p>
          <a:p>
            <a:pPr lvl="1" algn="just"/>
            <a:endParaRPr lang="en-US" dirty="0" smtClean="0"/>
          </a:p>
          <a:p>
            <a:pPr marL="971550" lvl="1" indent="-514350" algn="just">
              <a:buAutoNum type="arabicParenBoth"/>
            </a:pPr>
            <a:r>
              <a:rPr lang="en-US" dirty="0" smtClean="0"/>
              <a:t>The </a:t>
            </a:r>
            <a:r>
              <a:rPr lang="en-US" dirty="0" smtClean="0"/>
              <a:t>function or performance characteristics conform to </a:t>
            </a:r>
            <a:r>
              <a:rPr lang="en-US" dirty="0" smtClean="0"/>
              <a:t>specification and </a:t>
            </a:r>
            <a:r>
              <a:rPr lang="en-US" dirty="0" smtClean="0"/>
              <a:t>are accepted or </a:t>
            </a:r>
            <a:endParaRPr lang="en-US" dirty="0" smtClean="0"/>
          </a:p>
          <a:p>
            <a:pPr marL="971550" lvl="1" indent="-514350" algn="just">
              <a:buAutoNum type="arabicParenBoth"/>
            </a:pPr>
            <a:endParaRPr lang="en-US" dirty="0" smtClean="0"/>
          </a:p>
          <a:p>
            <a:pPr marL="971550" lvl="1" indent="-514350" algn="just">
              <a:buAutoNum type="arabicParenBoth"/>
            </a:pPr>
            <a:r>
              <a:rPr lang="en-US" dirty="0" smtClean="0"/>
              <a:t>a </a:t>
            </a:r>
            <a:r>
              <a:rPr lang="en-US" dirty="0" smtClean="0"/>
              <a:t>deviation from specification is uncovered and a </a:t>
            </a:r>
            <a:r>
              <a:rPr lang="en-US" dirty="0" smtClean="0"/>
              <a:t>deficiency list </a:t>
            </a:r>
            <a:r>
              <a:rPr lang="en-US" dirty="0" smtClean="0"/>
              <a:t>is created.</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solidFill>
                  <a:srgbClr val="FF0000"/>
                </a:solidFill>
              </a:rPr>
              <a:t>System Testing:</a:t>
            </a:r>
          </a:p>
          <a:p>
            <a:pPr>
              <a:buNone/>
            </a:pPr>
            <a:endParaRPr lang="en-US" dirty="0" smtClean="0">
              <a:solidFill>
                <a:srgbClr val="FF0000"/>
              </a:solidFill>
            </a:endParaRPr>
          </a:p>
          <a:p>
            <a:pPr lvl="1" algn="just"/>
            <a:r>
              <a:rPr lang="en-US" dirty="0" smtClean="0"/>
              <a:t>Software </a:t>
            </a:r>
            <a:r>
              <a:rPr lang="en-US" dirty="0" smtClean="0"/>
              <a:t>is incorporated with </a:t>
            </a:r>
            <a:r>
              <a:rPr lang="en-US" dirty="0" smtClean="0"/>
              <a:t>other system </a:t>
            </a:r>
            <a:r>
              <a:rPr lang="en-US" dirty="0" smtClean="0"/>
              <a:t>elements (e.g., hardware, people, information), and a series of system </a:t>
            </a:r>
            <a:r>
              <a:rPr lang="en-US" dirty="0" smtClean="0"/>
              <a:t>integration and </a:t>
            </a:r>
            <a:r>
              <a:rPr lang="en-US" dirty="0" smtClean="0"/>
              <a:t>validation tests are conducted</a:t>
            </a:r>
            <a:r>
              <a:rPr lang="en-US" dirty="0" smtClean="0"/>
              <a:t>.</a:t>
            </a:r>
          </a:p>
          <a:p>
            <a:pPr lvl="1" algn="just"/>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fontScale="92500"/>
          </a:bodyPr>
          <a:lstStyle/>
          <a:p>
            <a:pPr lvl="1" algn="just"/>
            <a:r>
              <a:rPr lang="en-US" dirty="0" smtClean="0"/>
              <a:t>The </a:t>
            </a:r>
            <a:r>
              <a:rPr lang="en-US" dirty="0" smtClean="0"/>
              <a:t>software engineer should </a:t>
            </a:r>
            <a:r>
              <a:rPr lang="en-US" dirty="0" smtClean="0"/>
              <a:t>anticipate potential </a:t>
            </a:r>
            <a:r>
              <a:rPr lang="en-US" dirty="0" smtClean="0"/>
              <a:t>interfacing problems </a:t>
            </a:r>
            <a:r>
              <a:rPr lang="en-US" dirty="0" smtClean="0"/>
              <a:t>and</a:t>
            </a:r>
          </a:p>
          <a:p>
            <a:pPr lvl="1" algn="just">
              <a:buNone/>
            </a:pPr>
            <a:endParaRPr lang="en-US" dirty="0" smtClean="0"/>
          </a:p>
          <a:p>
            <a:pPr marL="971550" lvl="1" indent="-514350" algn="just">
              <a:buAutoNum type="arabicParenBoth"/>
            </a:pPr>
            <a:r>
              <a:rPr lang="en-US" dirty="0" smtClean="0"/>
              <a:t>design </a:t>
            </a:r>
            <a:r>
              <a:rPr lang="en-US" dirty="0" smtClean="0"/>
              <a:t>error-handling paths that test all </a:t>
            </a:r>
            <a:r>
              <a:rPr lang="en-US" dirty="0" smtClean="0"/>
              <a:t>information coming </a:t>
            </a:r>
            <a:r>
              <a:rPr lang="en-US" dirty="0" smtClean="0"/>
              <a:t>from other elements of the system</a:t>
            </a:r>
            <a:r>
              <a:rPr lang="en-US" dirty="0" smtClean="0"/>
              <a:t>,</a:t>
            </a:r>
          </a:p>
          <a:p>
            <a:pPr marL="971550" lvl="1" indent="-514350" algn="just">
              <a:buNone/>
            </a:pPr>
            <a:r>
              <a:rPr lang="en-US" dirty="0" smtClean="0"/>
              <a:t> </a:t>
            </a:r>
            <a:r>
              <a:rPr lang="en-US" dirty="0" smtClean="0"/>
              <a:t>(2) conduct a series of tests </a:t>
            </a:r>
            <a:r>
              <a:rPr lang="en-US" dirty="0" smtClean="0"/>
              <a:t>that simulate </a:t>
            </a:r>
            <a:r>
              <a:rPr lang="en-US" dirty="0" smtClean="0"/>
              <a:t>bad data or other potential errors at the software interface, </a:t>
            </a:r>
            <a:endParaRPr lang="en-US" dirty="0" smtClean="0"/>
          </a:p>
          <a:p>
            <a:pPr marL="971550" lvl="1" indent="-514350" algn="just">
              <a:buNone/>
            </a:pPr>
            <a:r>
              <a:rPr lang="en-US" dirty="0" smtClean="0"/>
              <a:t>(</a:t>
            </a:r>
            <a:r>
              <a:rPr lang="en-US" dirty="0" smtClean="0"/>
              <a:t>3) record </a:t>
            </a:r>
            <a:r>
              <a:rPr lang="en-US" dirty="0" smtClean="0"/>
              <a:t>the results </a:t>
            </a:r>
            <a:r>
              <a:rPr lang="en-US" dirty="0" smtClean="0"/>
              <a:t>of tests to use as "evidence" if finger-pointing does occur, and </a:t>
            </a:r>
            <a:endParaRPr lang="en-US" dirty="0" smtClean="0"/>
          </a:p>
          <a:p>
            <a:pPr marL="971550" lvl="1" indent="-514350" algn="just">
              <a:buNone/>
            </a:pPr>
            <a:r>
              <a:rPr lang="en-US" dirty="0" smtClean="0"/>
              <a:t>(</a:t>
            </a:r>
            <a:r>
              <a:rPr lang="en-US" dirty="0" smtClean="0"/>
              <a:t>4) </a:t>
            </a:r>
            <a:r>
              <a:rPr lang="en-US" dirty="0" smtClean="0"/>
              <a:t>Participate in </a:t>
            </a:r>
            <a:r>
              <a:rPr lang="en-US" dirty="0" smtClean="0"/>
              <a:t>planning and design of system tests to ensure that software is adequately tested</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dirty="0" smtClean="0"/>
              <a:t>Recovery Testing:</a:t>
            </a:r>
          </a:p>
          <a:p>
            <a:endParaRPr lang="en-US" dirty="0" smtClean="0"/>
          </a:p>
          <a:p>
            <a:pPr lvl="1" algn="just"/>
            <a:r>
              <a:rPr lang="en-US" dirty="0" smtClean="0"/>
              <a:t>Recovery testing is a system test that forces the software to fail in a variety of </a:t>
            </a:r>
            <a:r>
              <a:rPr lang="en-US" dirty="0" smtClean="0"/>
              <a:t>ways and </a:t>
            </a:r>
            <a:r>
              <a:rPr lang="en-US" dirty="0" smtClean="0"/>
              <a:t>verifies that recovery is properly performed</a:t>
            </a:r>
            <a:r>
              <a:rPr lang="en-US" dirty="0" smtClean="0"/>
              <a:t>.</a:t>
            </a:r>
          </a:p>
          <a:p>
            <a:pPr lvl="1" algn="just"/>
            <a:endParaRPr lang="en-US" dirty="0" smtClean="0"/>
          </a:p>
          <a:p>
            <a:pPr lvl="1" algn="just"/>
            <a:r>
              <a:rPr lang="en-US" dirty="0" smtClean="0"/>
              <a:t> </a:t>
            </a:r>
            <a:r>
              <a:rPr lang="en-US" dirty="0" smtClean="0"/>
              <a:t>If recovery is automatic (</a:t>
            </a:r>
            <a:r>
              <a:rPr lang="en-US" dirty="0" smtClean="0"/>
              <a:t>performed by </a:t>
            </a:r>
            <a:r>
              <a:rPr lang="en-US" dirty="0" smtClean="0"/>
              <a:t>the system itself), </a:t>
            </a:r>
            <a:r>
              <a:rPr lang="en-US" dirty="0" smtClean="0"/>
              <a:t>data </a:t>
            </a:r>
            <a:r>
              <a:rPr lang="en-US" dirty="0" smtClean="0"/>
              <a:t>recovery, </a:t>
            </a:r>
            <a:r>
              <a:rPr lang="en-US" dirty="0" smtClean="0"/>
              <a:t>and restart mechanisms are </a:t>
            </a:r>
            <a:r>
              <a:rPr lang="en-US" dirty="0" smtClean="0"/>
              <a:t>evaluated for correctness. </a:t>
            </a:r>
            <a:endParaRPr lang="en-US" dirty="0" smtClean="0"/>
          </a:p>
          <a:p>
            <a:pPr lvl="2" algn="just"/>
            <a:r>
              <a:rPr lang="en-US" dirty="0" smtClean="0"/>
              <a:t>If </a:t>
            </a:r>
            <a:r>
              <a:rPr lang="en-US" dirty="0" smtClean="0"/>
              <a:t>recovery requires human intervention, </a:t>
            </a:r>
            <a:r>
              <a:rPr lang="en-US" dirty="0" smtClean="0"/>
              <a:t>the mean-time-to-repair </a:t>
            </a:r>
            <a:r>
              <a:rPr lang="en-US" dirty="0" smtClean="0"/>
              <a:t>(MTTR) is evaluated to determine whether it is within </a:t>
            </a:r>
            <a:r>
              <a:rPr lang="en-US" dirty="0" smtClean="0"/>
              <a:t>acceptable limits</a:t>
            </a:r>
            <a:r>
              <a:rPr lang="en-US" dirty="0" smtClean="0"/>
              <a:t>.</a:t>
            </a:r>
            <a:endParaRPr lang="en-US" dirty="0" smtClean="0"/>
          </a:p>
          <a:p>
            <a:pPr lvl="1"/>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5821363"/>
          </a:xfrm>
        </p:spPr>
        <p:txBody>
          <a:bodyPr/>
          <a:lstStyle/>
          <a:p>
            <a:r>
              <a:rPr lang="en-US" dirty="0" smtClean="0"/>
              <a:t>Stress Testing:</a:t>
            </a:r>
          </a:p>
          <a:p>
            <a:endParaRPr lang="en-US" dirty="0" smtClean="0"/>
          </a:p>
          <a:p>
            <a:pPr lvl="1" algn="just"/>
            <a:r>
              <a:rPr lang="en-US" dirty="0" smtClean="0"/>
              <a:t>The tester who </a:t>
            </a:r>
            <a:r>
              <a:rPr lang="en-US" dirty="0" smtClean="0"/>
              <a:t>performs stress testing asks: "How high can we crank this up before it fails</a:t>
            </a:r>
            <a:r>
              <a:rPr lang="en-US" dirty="0" smtClean="0"/>
              <a:t>?“</a:t>
            </a:r>
          </a:p>
          <a:p>
            <a:pPr lvl="2" algn="just"/>
            <a:r>
              <a:rPr lang="en-US" dirty="0" smtClean="0"/>
              <a:t>Attempts to break the system</a:t>
            </a:r>
          </a:p>
          <a:p>
            <a:pPr lvl="2"/>
            <a:endParaRPr lang="en-US" dirty="0" smtClean="0"/>
          </a:p>
          <a:p>
            <a:pPr lvl="1" algn="just"/>
            <a:r>
              <a:rPr lang="en-US" dirty="0" smtClean="0"/>
              <a:t>Stress testing executes a system in a manner that demands resources in </a:t>
            </a:r>
            <a:r>
              <a:rPr lang="en-US" dirty="0" smtClean="0"/>
              <a:t>abnormal quantity</a:t>
            </a:r>
            <a:r>
              <a:rPr lang="en-US" dirty="0" smtClean="0"/>
              <a:t>, frequency, or volume.</a:t>
            </a:r>
            <a:endParaRPr lang="en-US" dirty="0" smtClean="0"/>
          </a:p>
          <a:p>
            <a:pPr lvl="1">
              <a:buNone/>
            </a:pPr>
            <a:endParaRPr lang="en-US" dirty="0" smtClean="0"/>
          </a:p>
          <a:p>
            <a:pPr lvl="2"/>
            <a:endParaRPr lang="en-US" dirty="0" smtClean="0"/>
          </a:p>
          <a:p>
            <a:pPr lvl="1"/>
            <a:endParaRPr lang="en-US" dirty="0"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fontScale="77500" lnSpcReduction="20000"/>
          </a:bodyPr>
          <a:lstStyle/>
          <a:p>
            <a:pPr algn="just"/>
            <a:r>
              <a:rPr lang="en-US" b="1" dirty="0" smtClean="0"/>
              <a:t>For </a:t>
            </a:r>
            <a:r>
              <a:rPr lang="en-US" b="1" dirty="0" smtClean="0"/>
              <a:t>example, </a:t>
            </a:r>
            <a:endParaRPr lang="en-US" b="1" dirty="0" smtClean="0"/>
          </a:p>
          <a:p>
            <a:pPr algn="just"/>
            <a:endParaRPr lang="en-US" dirty="0" smtClean="0"/>
          </a:p>
          <a:p>
            <a:pPr algn="just">
              <a:buNone/>
            </a:pPr>
            <a:r>
              <a:rPr lang="en-US" dirty="0" smtClean="0"/>
              <a:t>	(</a:t>
            </a:r>
            <a:r>
              <a:rPr lang="en-US" dirty="0" smtClean="0"/>
              <a:t>1) special tests may be designed </a:t>
            </a:r>
            <a:r>
              <a:rPr lang="en-US" dirty="0" smtClean="0"/>
              <a:t>that generate </a:t>
            </a:r>
            <a:r>
              <a:rPr lang="en-US" dirty="0" smtClean="0"/>
              <a:t>ten interrupts per second, when one or two is the average rate, </a:t>
            </a:r>
            <a:endParaRPr lang="en-US" dirty="0" smtClean="0"/>
          </a:p>
          <a:p>
            <a:pPr algn="just">
              <a:buNone/>
            </a:pPr>
            <a:endParaRPr lang="en-US" dirty="0" smtClean="0"/>
          </a:p>
          <a:p>
            <a:pPr algn="just">
              <a:buNone/>
            </a:pPr>
            <a:r>
              <a:rPr lang="en-US" dirty="0" smtClean="0"/>
              <a:t> </a:t>
            </a:r>
            <a:r>
              <a:rPr lang="en-US" dirty="0" smtClean="0"/>
              <a:t>    (</a:t>
            </a:r>
            <a:r>
              <a:rPr lang="en-US" dirty="0" smtClean="0"/>
              <a:t>2) </a:t>
            </a:r>
            <a:r>
              <a:rPr lang="en-US" dirty="0" smtClean="0"/>
              <a:t>input data </a:t>
            </a:r>
            <a:r>
              <a:rPr lang="en-US" dirty="0" smtClean="0"/>
              <a:t>rates may be increased by an order of magnitude to determine how input </a:t>
            </a:r>
            <a:r>
              <a:rPr lang="en-US" dirty="0" smtClean="0"/>
              <a:t>functions will </a:t>
            </a:r>
            <a:r>
              <a:rPr lang="en-US" dirty="0" smtClean="0"/>
              <a:t>respond, </a:t>
            </a:r>
            <a:endParaRPr lang="en-US" dirty="0" smtClean="0"/>
          </a:p>
          <a:p>
            <a:pPr algn="just">
              <a:buNone/>
            </a:pPr>
            <a:endParaRPr lang="en-US" dirty="0" smtClean="0"/>
          </a:p>
          <a:p>
            <a:pPr algn="just">
              <a:buNone/>
            </a:pPr>
            <a:r>
              <a:rPr lang="en-US" dirty="0" smtClean="0"/>
              <a:t>	</a:t>
            </a:r>
            <a:r>
              <a:rPr lang="en-US" dirty="0" smtClean="0"/>
              <a:t>(</a:t>
            </a:r>
            <a:r>
              <a:rPr lang="en-US" dirty="0" smtClean="0"/>
              <a:t>3) test cases that require maximum memory or other </a:t>
            </a:r>
            <a:r>
              <a:rPr lang="en-US" dirty="0" smtClean="0"/>
              <a:t>resources are </a:t>
            </a:r>
            <a:r>
              <a:rPr lang="en-US" dirty="0" smtClean="0"/>
              <a:t>executed, </a:t>
            </a:r>
            <a:endParaRPr lang="en-US" dirty="0" smtClean="0"/>
          </a:p>
          <a:p>
            <a:pPr algn="just">
              <a:buNone/>
            </a:pPr>
            <a:endParaRPr lang="en-US" dirty="0" smtClean="0"/>
          </a:p>
          <a:p>
            <a:pPr algn="just">
              <a:buNone/>
            </a:pPr>
            <a:r>
              <a:rPr lang="en-US" dirty="0" smtClean="0"/>
              <a:t> </a:t>
            </a:r>
            <a:r>
              <a:rPr lang="en-US" dirty="0" smtClean="0"/>
              <a:t>    (4) </a:t>
            </a:r>
            <a:r>
              <a:rPr lang="en-US" dirty="0" smtClean="0"/>
              <a:t>test cases that may cause excessive hunting for disk-resident </a:t>
            </a:r>
            <a:r>
              <a:rPr lang="en-US" dirty="0" smtClean="0"/>
              <a:t>data are </a:t>
            </a:r>
            <a:r>
              <a:rPr lang="en-US" dirty="0" smtClean="0"/>
              <a:t>created.</a:t>
            </a:r>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r>
              <a:rPr lang="en-US" dirty="0" smtClean="0"/>
              <a:t>Debugging:</a:t>
            </a:r>
          </a:p>
          <a:p>
            <a:pPr lvl="1"/>
            <a:endParaRPr lang="en-US" dirty="0" smtClean="0"/>
          </a:p>
          <a:p>
            <a:pPr lvl="1"/>
            <a:r>
              <a:rPr lang="en-US" dirty="0" smtClean="0"/>
              <a:t>Debugging </a:t>
            </a:r>
            <a:r>
              <a:rPr lang="en-US" dirty="0" smtClean="0"/>
              <a:t>occurs as a consequence of successful testing.</a:t>
            </a:r>
          </a:p>
          <a:p>
            <a:pPr lvl="1" algn="just">
              <a:buNone/>
            </a:pPr>
            <a:endParaRPr lang="en-US" dirty="0" smtClean="0"/>
          </a:p>
          <a:p>
            <a:pPr lvl="1" algn="just"/>
            <a:r>
              <a:rPr lang="en-US" dirty="0" smtClean="0"/>
              <a:t>When </a:t>
            </a:r>
            <a:r>
              <a:rPr lang="en-US" dirty="0" smtClean="0"/>
              <a:t>a test </a:t>
            </a:r>
            <a:r>
              <a:rPr lang="en-US" dirty="0" smtClean="0"/>
              <a:t>case uncovers </a:t>
            </a:r>
            <a:r>
              <a:rPr lang="en-US" dirty="0" smtClean="0"/>
              <a:t>an error, debugging is the process that results in the removal of the error.</a:t>
            </a:r>
            <a:endParaRPr lang="en-US" i="1" dirty="0" smtClean="0"/>
          </a:p>
          <a:p>
            <a:pPr lvl="1" algn="just"/>
            <a:endParaRPr lang="en-US" dirty="0" smtClean="0"/>
          </a:p>
          <a:p>
            <a:pPr lvl="1" algn="just"/>
            <a:r>
              <a:rPr lang="en-US" dirty="0" smtClean="0"/>
              <a:t>The </a:t>
            </a:r>
            <a:r>
              <a:rPr lang="en-US" dirty="0" smtClean="0"/>
              <a:t>external manifestation of </a:t>
            </a:r>
            <a:r>
              <a:rPr lang="en-US" dirty="0" smtClean="0"/>
              <a:t>the error </a:t>
            </a:r>
            <a:r>
              <a:rPr lang="en-US" dirty="0" smtClean="0"/>
              <a:t>and the internal cause of the error may have no obvious relationship to </a:t>
            </a:r>
            <a:r>
              <a:rPr lang="en-US" dirty="0" smtClean="0"/>
              <a:t>one another</a:t>
            </a:r>
            <a:r>
              <a:rPr lang="en-US" dirty="0" smtClean="0"/>
              <a:t>.</a:t>
            </a:r>
            <a:endParaRPr lang="en-US" dirty="0" smtClean="0"/>
          </a:p>
          <a:p>
            <a:pPr lvl="1"/>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1.PNG"/>
          <p:cNvPicPr>
            <a:picLocks noChangeAspect="1" noChangeArrowheads="1"/>
          </p:cNvPicPr>
          <p:nvPr/>
        </p:nvPicPr>
        <p:blipFill>
          <a:blip r:embed="rId2" cstate="print"/>
          <a:srcRect/>
          <a:stretch>
            <a:fillRect/>
          </a:stretch>
        </p:blipFill>
        <p:spPr bwMode="auto">
          <a:xfrm>
            <a:off x="0" y="0"/>
            <a:ext cx="9144000" cy="65532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248400"/>
          </a:xfrm>
        </p:spPr>
        <p:txBody>
          <a:bodyPr>
            <a:normAutofit fontScale="92500" lnSpcReduction="10000"/>
          </a:bodyPr>
          <a:lstStyle/>
          <a:p>
            <a:pPr algn="just"/>
            <a:r>
              <a:rPr lang="en-US" dirty="0" smtClean="0"/>
              <a:t>The basic idea is to </a:t>
            </a:r>
            <a:r>
              <a:rPr lang="en-US" b="1" dirty="0" smtClean="0"/>
              <a:t>use input variable values </a:t>
            </a:r>
            <a:r>
              <a:rPr lang="en-US" dirty="0" smtClean="0"/>
              <a:t>at their </a:t>
            </a:r>
            <a:r>
              <a:rPr lang="en-US" b="1" dirty="0" smtClean="0"/>
              <a:t>minimum, just above minimum, a nominal value, just below their maximum, </a:t>
            </a:r>
            <a:r>
              <a:rPr lang="en-US" dirty="0" smtClean="0"/>
              <a:t>and</a:t>
            </a:r>
            <a:r>
              <a:rPr lang="en-US" b="1" dirty="0" smtClean="0"/>
              <a:t> at their maximum</a:t>
            </a:r>
            <a:r>
              <a:rPr lang="en-US" dirty="0" smtClean="0"/>
              <a:t>.</a:t>
            </a:r>
          </a:p>
          <a:p>
            <a:pPr algn="just"/>
            <a:endParaRPr lang="en-US" dirty="0" smtClean="0"/>
          </a:p>
          <a:p>
            <a:pPr algn="just"/>
            <a:r>
              <a:rPr lang="en-US" dirty="0" smtClean="0"/>
              <a:t>An assumption of reliability theory known as “</a:t>
            </a:r>
            <a:r>
              <a:rPr lang="en-US" b="1" dirty="0" smtClean="0"/>
              <a:t>single fault</a:t>
            </a:r>
            <a:r>
              <a:rPr lang="en-US" dirty="0" smtClean="0"/>
              <a:t>” assumption is used.</a:t>
            </a:r>
          </a:p>
          <a:p>
            <a:pPr lvl="1" algn="just"/>
            <a:r>
              <a:rPr lang="en-US" dirty="0" smtClean="0"/>
              <a:t>This says that failures are rarely the result of the simultaneous occurrence of two (or more) faults.</a:t>
            </a:r>
          </a:p>
          <a:p>
            <a:pPr lvl="1" algn="just"/>
            <a:endParaRPr lang="en-US" dirty="0" smtClean="0"/>
          </a:p>
          <a:p>
            <a:pPr algn="just"/>
            <a:r>
              <a:rPr lang="en-US" dirty="0" smtClean="0"/>
              <a:t>Thus, boundary value analysis test cases are obtained by holding the values of all but one variable at their nominal values and letting that variable assume its extreme values.</a:t>
            </a:r>
          </a:p>
          <a:p>
            <a:pPr algn="just"/>
            <a:endParaRPr lang="en-US" dirty="0" smtClean="0"/>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lvl="1" algn="just"/>
            <a:r>
              <a:rPr lang="en-US" dirty="0" smtClean="0"/>
              <a:t>The </a:t>
            </a:r>
            <a:r>
              <a:rPr lang="en-US" dirty="0" smtClean="0"/>
              <a:t>debugging process begins with the execution of a test case. </a:t>
            </a:r>
            <a:endParaRPr lang="en-US" dirty="0" smtClean="0"/>
          </a:p>
          <a:p>
            <a:pPr lvl="1" algn="just"/>
            <a:endParaRPr lang="en-US" dirty="0" smtClean="0"/>
          </a:p>
          <a:p>
            <a:pPr lvl="1" algn="just"/>
            <a:r>
              <a:rPr lang="en-US" dirty="0" smtClean="0"/>
              <a:t>Results are </a:t>
            </a:r>
            <a:r>
              <a:rPr lang="en-US" dirty="0" smtClean="0"/>
              <a:t>assessed and a lack of correspondence between expected and actual </a:t>
            </a:r>
            <a:r>
              <a:rPr lang="en-US" dirty="0" smtClean="0"/>
              <a:t>performance is </a:t>
            </a:r>
            <a:r>
              <a:rPr lang="en-US" dirty="0" smtClean="0"/>
              <a:t>encountered</a:t>
            </a:r>
            <a:r>
              <a:rPr lang="en-US" dirty="0" smtClean="0"/>
              <a:t>.</a:t>
            </a:r>
          </a:p>
          <a:p>
            <a:pPr lvl="1" algn="just"/>
            <a:endParaRPr lang="en-US" dirty="0" smtClean="0"/>
          </a:p>
          <a:p>
            <a:pPr lvl="1" algn="just"/>
            <a:r>
              <a:rPr lang="en-US" dirty="0" smtClean="0"/>
              <a:t>The debugging process attempts to </a:t>
            </a:r>
            <a:r>
              <a:rPr lang="en-US" dirty="0" smtClean="0"/>
              <a:t>match symptom </a:t>
            </a:r>
            <a:r>
              <a:rPr lang="en-US" dirty="0" smtClean="0"/>
              <a:t>with cause, thereby leading to error correction.</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fontScale="92500" lnSpcReduction="10000"/>
          </a:bodyPr>
          <a:lstStyle/>
          <a:p>
            <a:pPr algn="just"/>
            <a:r>
              <a:rPr lang="en-US" dirty="0" smtClean="0"/>
              <a:t>The debugging process will always have one of two outcomes: </a:t>
            </a:r>
            <a:endParaRPr lang="en-US" dirty="0" smtClean="0"/>
          </a:p>
          <a:p>
            <a:pPr algn="just"/>
            <a:endParaRPr lang="en-US" dirty="0" smtClean="0"/>
          </a:p>
          <a:p>
            <a:pPr algn="just">
              <a:buNone/>
            </a:pPr>
            <a:r>
              <a:rPr lang="en-US" dirty="0" smtClean="0"/>
              <a:t>	</a:t>
            </a:r>
            <a:r>
              <a:rPr lang="en-US" dirty="0" smtClean="0"/>
              <a:t>(</a:t>
            </a:r>
            <a:r>
              <a:rPr lang="en-US" dirty="0" smtClean="0"/>
              <a:t>1) the cause </a:t>
            </a:r>
            <a:r>
              <a:rPr lang="en-US" dirty="0" smtClean="0"/>
              <a:t>will be </a:t>
            </a:r>
            <a:r>
              <a:rPr lang="en-US" dirty="0" smtClean="0"/>
              <a:t>found and corrected, or </a:t>
            </a:r>
            <a:endParaRPr lang="en-US" dirty="0" smtClean="0"/>
          </a:p>
          <a:p>
            <a:pPr algn="just">
              <a:buNone/>
            </a:pPr>
            <a:r>
              <a:rPr lang="en-US" dirty="0" smtClean="0"/>
              <a:t>	</a:t>
            </a:r>
            <a:endParaRPr lang="en-US" dirty="0" smtClean="0"/>
          </a:p>
          <a:p>
            <a:pPr algn="just">
              <a:buNone/>
            </a:pPr>
            <a:r>
              <a:rPr lang="en-US" dirty="0" smtClean="0"/>
              <a:t>	</a:t>
            </a:r>
            <a:r>
              <a:rPr lang="en-US" dirty="0" smtClean="0"/>
              <a:t>(</a:t>
            </a:r>
            <a:r>
              <a:rPr lang="en-US" dirty="0" smtClean="0"/>
              <a:t>2) the cause will not be found. </a:t>
            </a:r>
            <a:endParaRPr lang="en-US" dirty="0" smtClean="0"/>
          </a:p>
          <a:p>
            <a:pPr algn="just">
              <a:buNone/>
            </a:pPr>
            <a:endParaRPr lang="en-US" dirty="0" smtClean="0"/>
          </a:p>
          <a:p>
            <a:pPr algn="just">
              <a:buNone/>
            </a:pPr>
            <a:r>
              <a:rPr lang="en-US" dirty="0" smtClean="0"/>
              <a:t>	</a:t>
            </a:r>
            <a:r>
              <a:rPr lang="en-US" dirty="0" smtClean="0"/>
              <a:t>In </a:t>
            </a:r>
            <a:r>
              <a:rPr lang="en-US" dirty="0" smtClean="0"/>
              <a:t>the latter case, the </a:t>
            </a:r>
            <a:r>
              <a:rPr lang="en-US" dirty="0" smtClean="0"/>
              <a:t>person performing </a:t>
            </a:r>
            <a:r>
              <a:rPr lang="en-US" dirty="0" smtClean="0"/>
              <a:t>debugging may suspect a cause, design a test case to help </a:t>
            </a:r>
            <a:r>
              <a:rPr lang="en-US" dirty="0" smtClean="0"/>
              <a:t>validate that </a:t>
            </a:r>
            <a:r>
              <a:rPr lang="en-US" dirty="0" smtClean="0"/>
              <a:t>suspicion, and work toward error correction in an iterative fashion.</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ormAutofit fontScale="77500" lnSpcReduction="20000"/>
          </a:bodyPr>
          <a:lstStyle/>
          <a:p>
            <a:pPr lvl="1" algn="just"/>
            <a:r>
              <a:rPr lang="en-US" sz="3100" b="1" dirty="0" smtClean="0"/>
              <a:t>Why is debugging so difficult? </a:t>
            </a:r>
            <a:r>
              <a:rPr lang="en-US" sz="3100" b="1" dirty="0" smtClean="0"/>
              <a:t>A few characteristics </a:t>
            </a:r>
            <a:r>
              <a:rPr lang="en-US" sz="3100" b="1" dirty="0" smtClean="0"/>
              <a:t>of bugs provide some clues</a:t>
            </a:r>
            <a:r>
              <a:rPr lang="en-US" sz="3100" b="1" dirty="0" smtClean="0"/>
              <a:t>:</a:t>
            </a:r>
          </a:p>
          <a:p>
            <a:pPr lvl="1" algn="just"/>
            <a:endParaRPr lang="en-US" dirty="0" smtClean="0"/>
          </a:p>
          <a:p>
            <a:pPr marL="514350" indent="-514350" algn="just">
              <a:buAutoNum type="arabicPeriod"/>
            </a:pPr>
            <a:r>
              <a:rPr lang="en-US" dirty="0" smtClean="0"/>
              <a:t>The </a:t>
            </a:r>
            <a:r>
              <a:rPr lang="en-US" dirty="0" smtClean="0"/>
              <a:t>symptom and the cause may be geographically remote. That is, </a:t>
            </a:r>
            <a:r>
              <a:rPr lang="en-US" dirty="0" smtClean="0"/>
              <a:t>the symptom </a:t>
            </a:r>
            <a:r>
              <a:rPr lang="en-US" dirty="0" smtClean="0"/>
              <a:t>may appear in one part of a program, while the cause may </a:t>
            </a:r>
            <a:r>
              <a:rPr lang="en-US" dirty="0" smtClean="0"/>
              <a:t>actually be </a:t>
            </a:r>
            <a:r>
              <a:rPr lang="en-US" dirty="0" smtClean="0"/>
              <a:t>located at a site that is far removed. Highly coupled program </a:t>
            </a:r>
            <a:r>
              <a:rPr lang="en-US" dirty="0" smtClean="0"/>
              <a:t>structures exacerbate </a:t>
            </a:r>
            <a:r>
              <a:rPr lang="en-US" dirty="0" smtClean="0"/>
              <a:t>this situation</a:t>
            </a:r>
            <a:r>
              <a:rPr lang="en-US" dirty="0" smtClean="0"/>
              <a:t>.</a:t>
            </a:r>
          </a:p>
          <a:p>
            <a:pPr marL="514350" indent="-514350" algn="just">
              <a:buAutoNum type="arabicPeriod"/>
            </a:pPr>
            <a:endParaRPr lang="en-US" dirty="0" smtClean="0"/>
          </a:p>
          <a:p>
            <a:pPr algn="just">
              <a:buNone/>
            </a:pPr>
            <a:r>
              <a:rPr lang="en-US" dirty="0" smtClean="0"/>
              <a:t>2. The symptom may disappear (temporarily) when another error is corrected</a:t>
            </a:r>
            <a:r>
              <a:rPr lang="en-US" dirty="0" smtClean="0"/>
              <a:t>.</a:t>
            </a:r>
          </a:p>
          <a:p>
            <a:pPr algn="just">
              <a:buNone/>
            </a:pPr>
            <a:endParaRPr lang="en-US" dirty="0" smtClean="0"/>
          </a:p>
          <a:p>
            <a:pPr algn="just">
              <a:buNone/>
            </a:pPr>
            <a:r>
              <a:rPr lang="en-US" dirty="0" smtClean="0"/>
              <a:t>3. The symptom may actually be caused by </a:t>
            </a:r>
            <a:r>
              <a:rPr lang="en-US" dirty="0" smtClean="0"/>
              <a:t>non errors </a:t>
            </a:r>
            <a:r>
              <a:rPr lang="en-US" dirty="0" smtClean="0"/>
              <a:t>(e.g., </a:t>
            </a:r>
            <a:r>
              <a:rPr lang="en-US" dirty="0" smtClean="0"/>
              <a:t>round-off inaccuracies).</a:t>
            </a:r>
          </a:p>
          <a:p>
            <a:pPr algn="just">
              <a:buNone/>
            </a:pPr>
            <a:endParaRPr lang="en-US" dirty="0" smtClean="0"/>
          </a:p>
          <a:p>
            <a:pPr algn="just">
              <a:buNone/>
            </a:pPr>
            <a:r>
              <a:rPr lang="en-US" dirty="0" smtClean="0"/>
              <a:t>4</a:t>
            </a:r>
            <a:r>
              <a:rPr lang="en-US" dirty="0" smtClean="0"/>
              <a:t>. The symptom may be caused by human error that is not easily traced</a:t>
            </a:r>
            <a:r>
              <a:rPr lang="en-US" dirty="0" smtClean="0"/>
              <a:t>.</a:t>
            </a:r>
            <a:endParaRPr lang="en-US" dirty="0" smtClean="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20000"/>
          </a:bodyPr>
          <a:lstStyle/>
          <a:p>
            <a:pPr algn="just">
              <a:buNone/>
            </a:pPr>
            <a:r>
              <a:rPr lang="en-US" dirty="0" smtClean="0"/>
              <a:t>5. The symptom may be a result of timing problems, </a:t>
            </a:r>
            <a:r>
              <a:rPr lang="en-US" dirty="0" smtClean="0"/>
              <a:t>  rather </a:t>
            </a:r>
            <a:r>
              <a:rPr lang="en-US" dirty="0" smtClean="0"/>
              <a:t>than </a:t>
            </a:r>
            <a:r>
              <a:rPr lang="en-US" dirty="0" smtClean="0"/>
              <a:t>processing problems.</a:t>
            </a:r>
          </a:p>
          <a:p>
            <a:pPr algn="just">
              <a:buNone/>
            </a:pPr>
            <a:endParaRPr lang="en-US" dirty="0" smtClean="0"/>
          </a:p>
          <a:p>
            <a:pPr algn="just">
              <a:buNone/>
            </a:pPr>
            <a:r>
              <a:rPr lang="en-US" dirty="0" smtClean="0"/>
              <a:t>6. It may be difficult to accurately reproduce input conditions (e.g., a </a:t>
            </a:r>
            <a:r>
              <a:rPr lang="en-US" dirty="0" smtClean="0"/>
              <a:t>real-time application </a:t>
            </a:r>
            <a:r>
              <a:rPr lang="en-US" dirty="0" smtClean="0"/>
              <a:t>in which input ordering is indeterminate</a:t>
            </a:r>
            <a:r>
              <a:rPr lang="en-US" dirty="0" smtClean="0"/>
              <a:t>).</a:t>
            </a:r>
          </a:p>
          <a:p>
            <a:pPr algn="just">
              <a:buNone/>
            </a:pPr>
            <a:endParaRPr lang="en-US" dirty="0" smtClean="0"/>
          </a:p>
          <a:p>
            <a:pPr algn="just">
              <a:buNone/>
            </a:pPr>
            <a:r>
              <a:rPr lang="en-US" dirty="0" smtClean="0"/>
              <a:t>7. The symptom may be intermittent. This is particularly common in </a:t>
            </a:r>
            <a:r>
              <a:rPr lang="en-US" dirty="0" smtClean="0"/>
              <a:t>embedded systems </a:t>
            </a:r>
            <a:r>
              <a:rPr lang="en-US" dirty="0" smtClean="0"/>
              <a:t>that couple hardware and software inextricably</a:t>
            </a:r>
            <a:r>
              <a:rPr lang="en-US" dirty="0" smtClean="0"/>
              <a:t>.</a:t>
            </a:r>
          </a:p>
          <a:p>
            <a:pPr algn="just">
              <a:buNone/>
            </a:pPr>
            <a:endParaRPr lang="en-US" dirty="0" smtClean="0"/>
          </a:p>
          <a:p>
            <a:pPr algn="just">
              <a:buNone/>
            </a:pPr>
            <a:r>
              <a:rPr lang="en-US" dirty="0" smtClean="0"/>
              <a:t>8. The symptom may be due to causes that are distributed across a number </a:t>
            </a:r>
            <a:r>
              <a:rPr lang="en-US" dirty="0" smtClean="0"/>
              <a:t>of tasks </a:t>
            </a:r>
            <a:r>
              <a:rPr lang="en-US" dirty="0" smtClean="0"/>
              <a:t>running on different processors </a:t>
            </a:r>
            <a:r>
              <a:rPr lang="en-US" dirty="0" smtClean="0"/>
              <a:t>.</a:t>
            </a:r>
            <a:endParaRPr lang="en-US" dirty="0" smtClean="0"/>
          </a:p>
          <a:p>
            <a:pPr lvl="1"/>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20000"/>
          </a:bodyPr>
          <a:lstStyle/>
          <a:p>
            <a:pPr algn="just"/>
            <a:r>
              <a:rPr lang="en-US" dirty="0" smtClean="0"/>
              <a:t>Psychological considerations:</a:t>
            </a:r>
          </a:p>
          <a:p>
            <a:pPr lvl="1" algn="just"/>
            <a:r>
              <a:rPr lang="en-US" dirty="0" smtClean="0"/>
              <a:t>In all likelihood, human psychology has more to do with an answer than software technology</a:t>
            </a:r>
            <a:r>
              <a:rPr lang="en-US" dirty="0" smtClean="0"/>
              <a:t>.</a:t>
            </a:r>
          </a:p>
          <a:p>
            <a:pPr lvl="1" algn="just"/>
            <a:endParaRPr lang="en-US" dirty="0" smtClean="0"/>
          </a:p>
          <a:p>
            <a:pPr lvl="1" algn="just"/>
            <a:r>
              <a:rPr lang="en-US" dirty="0" smtClean="0"/>
              <a:t>There </a:t>
            </a:r>
            <a:r>
              <a:rPr lang="en-US" dirty="0" smtClean="0"/>
              <a:t>appears to be some evidence that debugging prowess is an </a:t>
            </a:r>
            <a:r>
              <a:rPr lang="en-US" dirty="0" smtClean="0"/>
              <a:t>innate human </a:t>
            </a:r>
            <a:r>
              <a:rPr lang="en-US" dirty="0" smtClean="0"/>
              <a:t>trait</a:t>
            </a:r>
            <a:r>
              <a:rPr lang="en-US" dirty="0" smtClean="0"/>
              <a:t>.</a:t>
            </a:r>
          </a:p>
          <a:p>
            <a:pPr lvl="1" algn="just"/>
            <a:endParaRPr lang="en-US" dirty="0" smtClean="0"/>
          </a:p>
          <a:p>
            <a:pPr algn="just"/>
            <a:r>
              <a:rPr lang="en-US" dirty="0" smtClean="0"/>
              <a:t>Commenting on the human aspects of debugging, </a:t>
            </a:r>
            <a:r>
              <a:rPr lang="en-US" dirty="0" err="1" smtClean="0"/>
              <a:t>Shneiderman</a:t>
            </a:r>
            <a:r>
              <a:rPr lang="en-US" dirty="0" smtClean="0"/>
              <a:t> </a:t>
            </a:r>
            <a:r>
              <a:rPr lang="en-US" dirty="0" smtClean="0"/>
              <a:t>states:</a:t>
            </a:r>
          </a:p>
          <a:p>
            <a:endParaRPr lang="en-US" dirty="0" smtClean="0"/>
          </a:p>
          <a:p>
            <a:pPr algn="just">
              <a:buNone/>
            </a:pPr>
            <a:r>
              <a:rPr lang="en-US" sz="2600" dirty="0" smtClean="0"/>
              <a:t>      “Debugging </a:t>
            </a:r>
            <a:r>
              <a:rPr lang="en-US" sz="2600" dirty="0" smtClean="0"/>
              <a:t>is one of the more frustrating parts of programming. It has elements of </a:t>
            </a:r>
            <a:r>
              <a:rPr lang="en-US" sz="2600" dirty="0" smtClean="0"/>
              <a:t>problem solving </a:t>
            </a:r>
            <a:r>
              <a:rPr lang="en-US" sz="2600" dirty="0" smtClean="0"/>
              <a:t>or brain teasers, coupled with the annoying recognition that you have made a </a:t>
            </a:r>
            <a:r>
              <a:rPr lang="en-US" sz="2600" dirty="0" smtClean="0"/>
              <a:t>mistake. Heightened </a:t>
            </a:r>
            <a:r>
              <a:rPr lang="en-US" sz="2600" dirty="0" smtClean="0"/>
              <a:t>anxiety and the unwillingness to accept the possibility of errors </a:t>
            </a:r>
            <a:r>
              <a:rPr lang="en-US" sz="2600" dirty="0" smtClean="0"/>
              <a:t>increases the </a:t>
            </a:r>
            <a:r>
              <a:rPr lang="en-US" sz="2600" dirty="0" smtClean="0"/>
              <a:t>task difficulty. Fortunately, there is a great sigh of relief and a lessening of tension </a:t>
            </a:r>
            <a:r>
              <a:rPr lang="en-US" sz="2600" dirty="0" smtClean="0"/>
              <a:t>when the </a:t>
            </a:r>
            <a:r>
              <a:rPr lang="en-US" sz="2600" dirty="0" smtClean="0"/>
              <a:t>bug is ultimately . . . corrected</a:t>
            </a:r>
            <a:r>
              <a:rPr lang="en-US" sz="2600" dirty="0" smtClean="0"/>
              <a:t>.”</a:t>
            </a:r>
          </a:p>
          <a:p>
            <a:pPr lvl="1" algn="just">
              <a:buNone/>
            </a:pPr>
            <a:endParaRPr lang="en-US" dirty="0" smtClean="0"/>
          </a:p>
          <a:p>
            <a:pPr lvl="1"/>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b="1" dirty="0" smtClean="0"/>
              <a:t>Debugging Approaches:</a:t>
            </a:r>
          </a:p>
          <a:p>
            <a:pPr>
              <a:buNone/>
            </a:pPr>
            <a:endParaRPr lang="en-US" dirty="0" smtClean="0"/>
          </a:p>
          <a:p>
            <a:pPr lvl="1" algn="just"/>
            <a:r>
              <a:rPr lang="en-US" dirty="0" smtClean="0"/>
              <a:t>Objective: To find </a:t>
            </a:r>
            <a:r>
              <a:rPr lang="en-US" dirty="0" smtClean="0"/>
              <a:t>and correct the cause of a software error. </a:t>
            </a:r>
            <a:endParaRPr lang="en-US" dirty="0" smtClean="0"/>
          </a:p>
          <a:p>
            <a:pPr lvl="1" algn="just"/>
            <a:endParaRPr lang="en-US" dirty="0" smtClean="0"/>
          </a:p>
          <a:p>
            <a:pPr lvl="1" algn="just"/>
            <a:r>
              <a:rPr lang="en-US" dirty="0" smtClean="0"/>
              <a:t>The </a:t>
            </a:r>
            <a:r>
              <a:rPr lang="en-US" dirty="0" smtClean="0"/>
              <a:t>objective is realized by a </a:t>
            </a:r>
            <a:r>
              <a:rPr lang="en-US" dirty="0" smtClean="0"/>
              <a:t>combination of </a:t>
            </a:r>
            <a:r>
              <a:rPr lang="en-US" dirty="0" smtClean="0"/>
              <a:t>systematic evaluation, intuition, and luck.</a:t>
            </a:r>
            <a:endParaRPr lang="en-US" dirty="0" smtClean="0"/>
          </a:p>
          <a:p>
            <a:pPr lvl="1"/>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20000"/>
          </a:bodyPr>
          <a:lstStyle/>
          <a:p>
            <a:r>
              <a:rPr lang="en-US" dirty="0" smtClean="0"/>
              <a:t>Bradley </a:t>
            </a:r>
            <a:r>
              <a:rPr lang="en-US" dirty="0" smtClean="0"/>
              <a:t> describes the debugging </a:t>
            </a:r>
            <a:r>
              <a:rPr lang="en-US" dirty="0" smtClean="0"/>
              <a:t>approach in this way:</a:t>
            </a:r>
          </a:p>
          <a:p>
            <a:endParaRPr lang="en-US" dirty="0" smtClean="0"/>
          </a:p>
          <a:p>
            <a:pPr lvl="1" algn="just"/>
            <a:r>
              <a:rPr lang="en-US" dirty="0" smtClean="0"/>
              <a:t>Debugging </a:t>
            </a:r>
            <a:r>
              <a:rPr lang="en-US" dirty="0" smtClean="0"/>
              <a:t>is a straightforward application of the scientific method that has been </a:t>
            </a:r>
            <a:r>
              <a:rPr lang="en-US" dirty="0" smtClean="0"/>
              <a:t>developed over </a:t>
            </a:r>
            <a:r>
              <a:rPr lang="en-US" dirty="0" smtClean="0"/>
              <a:t>2,500 years. </a:t>
            </a:r>
            <a:endParaRPr lang="en-US" dirty="0" smtClean="0"/>
          </a:p>
          <a:p>
            <a:pPr lvl="1" algn="just"/>
            <a:endParaRPr lang="en-US" dirty="0" smtClean="0"/>
          </a:p>
          <a:p>
            <a:pPr lvl="1" algn="just"/>
            <a:r>
              <a:rPr lang="en-US" dirty="0" smtClean="0"/>
              <a:t>The </a:t>
            </a:r>
            <a:r>
              <a:rPr lang="en-US" dirty="0" smtClean="0"/>
              <a:t>basis of debugging is to locate the problem's source [</a:t>
            </a:r>
            <a:r>
              <a:rPr lang="en-US" dirty="0" smtClean="0"/>
              <a:t>the cause</a:t>
            </a:r>
            <a:r>
              <a:rPr lang="en-US" dirty="0" smtClean="0"/>
              <a:t>] by binary partitioning, through working hypotheses that predict new values to </a:t>
            </a:r>
            <a:r>
              <a:rPr lang="en-US" dirty="0" smtClean="0"/>
              <a:t>be examined.</a:t>
            </a:r>
          </a:p>
          <a:p>
            <a:pPr lvl="1" algn="just"/>
            <a:endParaRPr lang="en-US" dirty="0" smtClean="0"/>
          </a:p>
          <a:p>
            <a:pPr lvl="1" algn="just"/>
            <a:r>
              <a:rPr lang="en-US" dirty="0" smtClean="0"/>
              <a:t>Take a simple non-software example: A lamp in my house does not work. If nothing </a:t>
            </a:r>
            <a:r>
              <a:rPr lang="en-US" dirty="0" smtClean="0"/>
              <a:t>in the </a:t>
            </a:r>
            <a:r>
              <a:rPr lang="en-US" dirty="0" smtClean="0"/>
              <a:t>house works, the cause must be in the main circuit breaker or outside; I look around </a:t>
            </a:r>
            <a:r>
              <a:rPr lang="en-US" dirty="0" smtClean="0"/>
              <a:t>to see </a:t>
            </a:r>
            <a:r>
              <a:rPr lang="en-US" dirty="0" smtClean="0"/>
              <a:t>whether the neighborhood is blacked out. I plug the suspect lamp into a working </a:t>
            </a:r>
            <a:r>
              <a:rPr lang="en-US" dirty="0" smtClean="0"/>
              <a:t>socket and </a:t>
            </a:r>
            <a:r>
              <a:rPr lang="en-US" dirty="0" smtClean="0"/>
              <a:t>a working appliance into the suspect circuit. So goes the alternation of hypothesis </a:t>
            </a:r>
            <a:r>
              <a:rPr lang="en-US" dirty="0" smtClean="0"/>
              <a:t>and test</a:t>
            </a:r>
            <a:r>
              <a:rPr lang="en-US" dirty="0" smtClean="0"/>
              <a:t>.</a:t>
            </a:r>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general, three categories for debugging approaches may be proposed </a:t>
            </a:r>
            <a:r>
              <a:rPr lang="en-US" dirty="0" smtClean="0"/>
              <a:t>:</a:t>
            </a:r>
            <a:endParaRPr lang="en-US" dirty="0" smtClean="0"/>
          </a:p>
          <a:p>
            <a:pPr marL="514350" indent="-514350">
              <a:buAutoNum type="arabicParenBoth"/>
            </a:pPr>
            <a:r>
              <a:rPr lang="en-US" dirty="0" smtClean="0"/>
              <a:t>brute </a:t>
            </a:r>
            <a:r>
              <a:rPr lang="en-US" dirty="0" smtClean="0"/>
              <a:t>force</a:t>
            </a:r>
            <a:r>
              <a:rPr lang="en-US" dirty="0" smtClean="0"/>
              <a:t>,</a:t>
            </a:r>
          </a:p>
          <a:p>
            <a:pPr marL="514350" indent="-514350">
              <a:buNone/>
            </a:pPr>
            <a:r>
              <a:rPr lang="en-US" dirty="0" smtClean="0"/>
              <a:t>(</a:t>
            </a:r>
            <a:r>
              <a:rPr lang="en-US" dirty="0" smtClean="0"/>
              <a:t>2) backtracking, and </a:t>
            </a:r>
            <a:endParaRPr lang="en-US" dirty="0" smtClean="0"/>
          </a:p>
          <a:p>
            <a:pPr marL="514350" indent="-514350">
              <a:buNone/>
            </a:pPr>
            <a:r>
              <a:rPr lang="en-US" dirty="0" smtClean="0"/>
              <a:t>(</a:t>
            </a:r>
            <a:r>
              <a:rPr lang="en-US" dirty="0" smtClean="0"/>
              <a:t>3) cause elimination.</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7500" lnSpcReduction="20000"/>
          </a:bodyPr>
          <a:lstStyle/>
          <a:p>
            <a:r>
              <a:rPr lang="en-US" dirty="0" smtClean="0"/>
              <a:t>Brute force:</a:t>
            </a:r>
          </a:p>
          <a:p>
            <a:endParaRPr lang="en-US" dirty="0" smtClean="0"/>
          </a:p>
          <a:p>
            <a:pPr lvl="1" algn="just"/>
            <a:r>
              <a:rPr lang="en-US" dirty="0" smtClean="0"/>
              <a:t>The brute force category of debugging is probably the </a:t>
            </a:r>
            <a:r>
              <a:rPr lang="en-US" b="1" dirty="0" smtClean="0"/>
              <a:t>most common and least </a:t>
            </a:r>
            <a:r>
              <a:rPr lang="en-US" b="1" dirty="0" smtClean="0"/>
              <a:t>efficient</a:t>
            </a:r>
            <a:r>
              <a:rPr lang="en-US" dirty="0" smtClean="0"/>
              <a:t> method </a:t>
            </a:r>
            <a:r>
              <a:rPr lang="en-US" dirty="0" smtClean="0"/>
              <a:t>for isolating the cause of a software error. </a:t>
            </a:r>
            <a:endParaRPr lang="en-US" dirty="0" smtClean="0"/>
          </a:p>
          <a:p>
            <a:pPr lvl="1" algn="just"/>
            <a:endParaRPr lang="en-US" dirty="0" smtClean="0"/>
          </a:p>
          <a:p>
            <a:pPr lvl="1" algn="just"/>
            <a:r>
              <a:rPr lang="en-US" dirty="0" smtClean="0"/>
              <a:t>We </a:t>
            </a:r>
            <a:r>
              <a:rPr lang="en-US" dirty="0" smtClean="0"/>
              <a:t>apply brute force </a:t>
            </a:r>
            <a:r>
              <a:rPr lang="en-US" dirty="0" smtClean="0"/>
              <a:t>debugging methods </a:t>
            </a:r>
            <a:r>
              <a:rPr lang="en-US" dirty="0" smtClean="0"/>
              <a:t>when all else fails. Using a "let the computer find the error" </a:t>
            </a:r>
            <a:r>
              <a:rPr lang="en-US" dirty="0" smtClean="0"/>
              <a:t>philosophy, memory </a:t>
            </a:r>
            <a:r>
              <a:rPr lang="en-US" dirty="0" smtClean="0"/>
              <a:t>dumps are taken, </a:t>
            </a:r>
            <a:r>
              <a:rPr lang="en-US" dirty="0" smtClean="0"/>
              <a:t>and </a:t>
            </a:r>
            <a:r>
              <a:rPr lang="en-US" dirty="0" smtClean="0"/>
              <a:t>the program is </a:t>
            </a:r>
            <a:r>
              <a:rPr lang="en-US" dirty="0" smtClean="0"/>
              <a:t>loaded with </a:t>
            </a:r>
            <a:r>
              <a:rPr lang="en-US" dirty="0" smtClean="0"/>
              <a:t>WRITE statements. </a:t>
            </a:r>
            <a:endParaRPr lang="en-US" dirty="0" smtClean="0"/>
          </a:p>
          <a:p>
            <a:pPr lvl="1" algn="just"/>
            <a:endParaRPr lang="en-US" dirty="0" smtClean="0"/>
          </a:p>
          <a:p>
            <a:pPr lvl="1" algn="just"/>
            <a:r>
              <a:rPr lang="en-US" dirty="0" smtClean="0"/>
              <a:t>We </a:t>
            </a:r>
            <a:r>
              <a:rPr lang="en-US" dirty="0" smtClean="0"/>
              <a:t>hope that somewhere in the morass of information </a:t>
            </a:r>
            <a:r>
              <a:rPr lang="en-US" dirty="0" smtClean="0"/>
              <a:t>that is </a:t>
            </a:r>
            <a:r>
              <a:rPr lang="en-US" dirty="0" smtClean="0"/>
              <a:t>produced we will find a clue that can lead us to the cause of an error. </a:t>
            </a:r>
            <a:endParaRPr lang="en-US" dirty="0" smtClean="0"/>
          </a:p>
          <a:p>
            <a:pPr lvl="1" algn="just"/>
            <a:endParaRPr lang="en-US" dirty="0" smtClean="0"/>
          </a:p>
          <a:p>
            <a:pPr lvl="1" algn="just"/>
            <a:r>
              <a:rPr lang="en-US" dirty="0" smtClean="0"/>
              <a:t>Although the mass </a:t>
            </a:r>
            <a:r>
              <a:rPr lang="en-US" dirty="0" smtClean="0"/>
              <a:t>of information produced may ultimately lead to success, it more frequently </a:t>
            </a:r>
            <a:r>
              <a:rPr lang="en-US" dirty="0" smtClean="0"/>
              <a:t>leads to </a:t>
            </a:r>
            <a:r>
              <a:rPr lang="en-US" dirty="0" smtClean="0"/>
              <a:t>wasted effort and time.</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algn="just"/>
            <a:r>
              <a:rPr lang="en-US" dirty="0" smtClean="0"/>
              <a:t>Backtracking: </a:t>
            </a:r>
          </a:p>
          <a:p>
            <a:pPr algn="just"/>
            <a:endParaRPr lang="en-US" dirty="0" smtClean="0"/>
          </a:p>
          <a:p>
            <a:pPr lvl="1" algn="just"/>
            <a:r>
              <a:rPr lang="en-US" dirty="0" smtClean="0"/>
              <a:t>It is </a:t>
            </a:r>
            <a:r>
              <a:rPr lang="en-US" dirty="0" smtClean="0"/>
              <a:t>a fairly common debugging approach that can be used </a:t>
            </a:r>
            <a:r>
              <a:rPr lang="en-US" dirty="0" smtClean="0"/>
              <a:t>successfully in </a:t>
            </a:r>
            <a:r>
              <a:rPr lang="en-US" dirty="0" smtClean="0"/>
              <a:t>small programs</a:t>
            </a:r>
            <a:r>
              <a:rPr lang="en-US" dirty="0" smtClean="0"/>
              <a:t>.</a:t>
            </a:r>
          </a:p>
          <a:p>
            <a:pPr lvl="1" algn="just"/>
            <a:endParaRPr lang="en-US" dirty="0" smtClean="0"/>
          </a:p>
          <a:p>
            <a:pPr lvl="1" algn="just"/>
            <a:r>
              <a:rPr lang="en-US" dirty="0" smtClean="0"/>
              <a:t> </a:t>
            </a:r>
            <a:r>
              <a:rPr lang="en-US" dirty="0" smtClean="0"/>
              <a:t>Beginning at the site where a symptom has been </a:t>
            </a:r>
            <a:r>
              <a:rPr lang="en-US" dirty="0" smtClean="0"/>
              <a:t>uncovered, the </a:t>
            </a:r>
            <a:r>
              <a:rPr lang="en-US" dirty="0" smtClean="0"/>
              <a:t>source code is traced backward (manually) until the site of the cause is found</a:t>
            </a:r>
            <a:r>
              <a:rPr lang="en-US" dirty="0" smtClean="0"/>
              <a:t>.</a:t>
            </a:r>
          </a:p>
          <a:p>
            <a:pPr lvl="1" algn="just"/>
            <a:endParaRPr lang="en-US" dirty="0" smtClean="0"/>
          </a:p>
          <a:p>
            <a:pPr lvl="1" algn="just"/>
            <a:r>
              <a:rPr lang="en-US" dirty="0" smtClean="0"/>
              <a:t>Unfortunately, as the number of source lines increases, the number of potential </a:t>
            </a:r>
            <a:r>
              <a:rPr lang="en-US" dirty="0" smtClean="0"/>
              <a:t>backward paths </a:t>
            </a:r>
            <a:r>
              <a:rPr lang="en-US" dirty="0" smtClean="0"/>
              <a:t>may become unmanageably large.</a:t>
            </a:r>
            <a:endParaRPr lang="en-US" i="1"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4338" name="Picture 2" descr="C:\Users\Admin\Desktop\Roni Backup data\DU 2018 July-Dec\Software Engineering PPt\SE test\14.PNG"/>
          <p:cNvPicPr>
            <a:picLocks noChangeAspect="1" noChangeArrowheads="1"/>
          </p:cNvPicPr>
          <p:nvPr/>
        </p:nvPicPr>
        <p:blipFill>
          <a:blip r:embed="rId2" cstate="print"/>
          <a:srcRect/>
          <a:stretch>
            <a:fillRect/>
          </a:stretch>
        </p:blipFill>
        <p:spPr bwMode="auto">
          <a:xfrm>
            <a:off x="381000" y="304800"/>
            <a:ext cx="8534400" cy="6096000"/>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77500" lnSpcReduction="20000"/>
          </a:bodyPr>
          <a:lstStyle/>
          <a:p>
            <a:pPr algn="just"/>
            <a:r>
              <a:rPr lang="en-US" dirty="0" smtClean="0"/>
              <a:t>Cause elimination:</a:t>
            </a:r>
          </a:p>
          <a:p>
            <a:pPr algn="just"/>
            <a:endParaRPr lang="en-US" dirty="0" smtClean="0"/>
          </a:p>
          <a:p>
            <a:pPr lvl="1" algn="just"/>
            <a:r>
              <a:rPr lang="en-US" dirty="0" smtClean="0"/>
              <a:t>It is </a:t>
            </a:r>
            <a:r>
              <a:rPr lang="en-US" dirty="0" smtClean="0"/>
              <a:t>manifested by </a:t>
            </a:r>
            <a:r>
              <a:rPr lang="en-US" dirty="0" smtClean="0"/>
              <a:t>induction or </a:t>
            </a:r>
            <a:r>
              <a:rPr lang="en-US" dirty="0" smtClean="0"/>
              <a:t>deduction and introduces the concept of binary </a:t>
            </a:r>
            <a:r>
              <a:rPr lang="en-US" dirty="0" smtClean="0"/>
              <a:t>partitioning.</a:t>
            </a:r>
          </a:p>
          <a:p>
            <a:pPr lvl="1" algn="just"/>
            <a:endParaRPr lang="en-US" dirty="0" smtClean="0"/>
          </a:p>
          <a:p>
            <a:pPr lvl="1" algn="just"/>
            <a:r>
              <a:rPr lang="en-US" dirty="0" smtClean="0"/>
              <a:t>Data </a:t>
            </a:r>
            <a:r>
              <a:rPr lang="en-US" dirty="0" smtClean="0"/>
              <a:t>related to </a:t>
            </a:r>
            <a:r>
              <a:rPr lang="en-US" dirty="0" smtClean="0"/>
              <a:t>the error </a:t>
            </a:r>
            <a:r>
              <a:rPr lang="en-US" dirty="0" smtClean="0"/>
              <a:t>occurrence are organized to isolate potential causes. </a:t>
            </a:r>
            <a:endParaRPr lang="en-US" dirty="0" smtClean="0"/>
          </a:p>
          <a:p>
            <a:pPr lvl="1" algn="just"/>
            <a:endParaRPr lang="en-US" dirty="0" smtClean="0"/>
          </a:p>
          <a:p>
            <a:pPr lvl="1" algn="just"/>
            <a:r>
              <a:rPr lang="en-US" dirty="0" smtClean="0"/>
              <a:t>A </a:t>
            </a:r>
            <a:r>
              <a:rPr lang="en-US" dirty="0" smtClean="0"/>
              <a:t>"cause hypothesis" </a:t>
            </a:r>
            <a:r>
              <a:rPr lang="en-US" dirty="0" smtClean="0"/>
              <a:t>is </a:t>
            </a:r>
            <a:r>
              <a:rPr lang="en-US" dirty="0" smtClean="0"/>
              <a:t>devised and the aforementioned data are used to prove or disprove the </a:t>
            </a:r>
            <a:r>
              <a:rPr lang="en-US" dirty="0" smtClean="0"/>
              <a:t>hypothesis.</a:t>
            </a:r>
          </a:p>
          <a:p>
            <a:pPr lvl="1" algn="just"/>
            <a:endParaRPr lang="en-US" dirty="0" smtClean="0"/>
          </a:p>
          <a:p>
            <a:pPr lvl="1" algn="just"/>
            <a:r>
              <a:rPr lang="en-US" dirty="0" smtClean="0"/>
              <a:t>Alternatively</a:t>
            </a:r>
            <a:r>
              <a:rPr lang="en-US" dirty="0" smtClean="0"/>
              <a:t>, a list of all possible causes is developed and tests are conducted to </a:t>
            </a:r>
            <a:r>
              <a:rPr lang="en-US" dirty="0" smtClean="0"/>
              <a:t>eliminate each</a:t>
            </a:r>
            <a:r>
              <a:rPr lang="en-US" dirty="0" smtClean="0"/>
              <a:t>. </a:t>
            </a:r>
            <a:endParaRPr lang="en-US" dirty="0" smtClean="0"/>
          </a:p>
          <a:p>
            <a:pPr lvl="1" algn="just"/>
            <a:endParaRPr lang="en-US" dirty="0" smtClean="0"/>
          </a:p>
          <a:p>
            <a:pPr lvl="1" algn="just"/>
            <a:r>
              <a:rPr lang="en-US" dirty="0" smtClean="0"/>
              <a:t>If </a:t>
            </a:r>
            <a:r>
              <a:rPr lang="en-US" dirty="0" smtClean="0"/>
              <a:t>initial tests indicate that a particular cause hypothesis shows </a:t>
            </a:r>
            <a:r>
              <a:rPr lang="en-US" dirty="0" smtClean="0"/>
              <a:t>promise, data </a:t>
            </a:r>
            <a:r>
              <a:rPr lang="en-US" dirty="0" smtClean="0"/>
              <a:t>are refined in an attempt to isolate the bug.</a:t>
            </a:r>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t>Any discussion of debugging approaches and tools is incomplete without </a:t>
            </a:r>
            <a:r>
              <a:rPr lang="en-US" dirty="0" smtClean="0"/>
              <a:t>mention of </a:t>
            </a:r>
            <a:r>
              <a:rPr lang="en-US" dirty="0" smtClean="0"/>
              <a:t>a powerful ally—other people</a:t>
            </a:r>
            <a:r>
              <a:rPr lang="en-US" dirty="0" smtClean="0"/>
              <a:t>!</a:t>
            </a:r>
          </a:p>
          <a:p>
            <a:pPr algn="just"/>
            <a:endParaRPr lang="en-US" dirty="0" smtClean="0"/>
          </a:p>
          <a:p>
            <a:r>
              <a:rPr lang="en-US" dirty="0" smtClean="0"/>
              <a:t>A final maxim for debugging might be: </a:t>
            </a:r>
            <a:r>
              <a:rPr lang="en-US" b="1" dirty="0" smtClean="0"/>
              <a:t>"</a:t>
            </a:r>
            <a:r>
              <a:rPr lang="en-US" b="1" dirty="0" smtClean="0"/>
              <a:t>When all </a:t>
            </a:r>
            <a:r>
              <a:rPr lang="en-US" b="1" dirty="0" smtClean="0"/>
              <a:t>else fails, get help!"</a:t>
            </a:r>
            <a:endParaRPr lang="en-US" b="1"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lnSpcReduction="10000"/>
          </a:bodyPr>
          <a:lstStyle/>
          <a:p>
            <a:pPr algn="just"/>
            <a:r>
              <a:rPr lang="en-US" dirty="0" smtClean="0"/>
              <a:t>Van </a:t>
            </a:r>
            <a:r>
              <a:rPr lang="en-US" dirty="0" err="1" smtClean="0"/>
              <a:t>Vleck</a:t>
            </a:r>
            <a:r>
              <a:rPr lang="en-US" dirty="0" smtClean="0"/>
              <a:t> suggests </a:t>
            </a:r>
            <a:r>
              <a:rPr lang="en-US" dirty="0" smtClean="0"/>
              <a:t>three simple questions that every software </a:t>
            </a:r>
            <a:r>
              <a:rPr lang="en-US" dirty="0" smtClean="0"/>
              <a:t>engineer should </a:t>
            </a:r>
            <a:r>
              <a:rPr lang="en-US" dirty="0" smtClean="0"/>
              <a:t>ask before making the "correction" that removes the cause of a bug</a:t>
            </a:r>
            <a:r>
              <a:rPr lang="en-US" dirty="0" smtClean="0"/>
              <a:t>:</a:t>
            </a:r>
          </a:p>
          <a:p>
            <a:pPr algn="just"/>
            <a:endParaRPr lang="en-US" dirty="0" smtClean="0"/>
          </a:p>
          <a:p>
            <a:pPr marL="971550" lvl="1" indent="-514350">
              <a:buAutoNum type="arabicPeriod"/>
            </a:pPr>
            <a:r>
              <a:rPr lang="en-US" b="1" dirty="0" smtClean="0"/>
              <a:t>Is </a:t>
            </a:r>
            <a:r>
              <a:rPr lang="en-US" b="1" dirty="0" smtClean="0"/>
              <a:t>the cause of the bug reproduced in another part of the program</a:t>
            </a:r>
            <a:r>
              <a:rPr lang="en-US" b="1" dirty="0" smtClean="0"/>
              <a:t>?</a:t>
            </a:r>
          </a:p>
          <a:p>
            <a:pPr marL="971550" lvl="1" indent="-514350">
              <a:buAutoNum type="arabicPeriod"/>
            </a:pPr>
            <a:endParaRPr lang="en-US" b="1" dirty="0" smtClean="0"/>
          </a:p>
          <a:p>
            <a:pPr marL="971550" lvl="1" indent="-514350">
              <a:buNone/>
            </a:pPr>
            <a:r>
              <a:rPr lang="en-US" b="1" dirty="0" smtClean="0"/>
              <a:t>2. What "next bug" might be introduced by the fix I'm about to make</a:t>
            </a:r>
            <a:r>
              <a:rPr lang="en-US" b="1" dirty="0" smtClean="0"/>
              <a:t>?</a:t>
            </a:r>
          </a:p>
          <a:p>
            <a:pPr marL="971550" lvl="1" indent="-514350">
              <a:buNone/>
            </a:pPr>
            <a:endParaRPr lang="en-US" b="1" dirty="0" smtClean="0"/>
          </a:p>
          <a:p>
            <a:pPr marL="971550" lvl="1" indent="-514350">
              <a:buNone/>
            </a:pPr>
            <a:r>
              <a:rPr lang="en-US" b="1" dirty="0" smtClean="0"/>
              <a:t>3. </a:t>
            </a:r>
            <a:r>
              <a:rPr lang="en-US" b="1" dirty="0" smtClean="0"/>
              <a:t> What </a:t>
            </a:r>
            <a:r>
              <a:rPr lang="en-US" b="1" dirty="0" smtClean="0"/>
              <a:t>could we have done to prevent this bug in the first place?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C:\Users\Admin\Desktop\Roni Backup data\DU 2018 July-Dec\Software Engineering PPt\SE test\15.PNG"/>
          <p:cNvPicPr>
            <a:picLocks noChangeAspect="1" noChangeArrowheads="1"/>
          </p:cNvPicPr>
          <p:nvPr/>
        </p:nvPicPr>
        <p:blipFill>
          <a:blip r:embed="rId2" cstate="print"/>
          <a:srcRect/>
          <a:stretch>
            <a:fillRect/>
          </a:stretch>
        </p:blipFill>
        <p:spPr bwMode="auto">
          <a:xfrm>
            <a:off x="0" y="0"/>
            <a:ext cx="8915400" cy="3733800"/>
          </a:xfrm>
          <a:prstGeom prst="rect">
            <a:avLst/>
          </a:prstGeom>
          <a:noFill/>
        </p:spPr>
      </p:pic>
      <p:pic>
        <p:nvPicPr>
          <p:cNvPr id="5" name="Picture 2" descr="C:\Users\Admin\Desktop\Roni Backup data\DU 2018 July-Dec\Software Engineering PPt\SE test\16.PNG"/>
          <p:cNvPicPr>
            <a:picLocks noChangeAspect="1" noChangeArrowheads="1"/>
          </p:cNvPicPr>
          <p:nvPr/>
        </p:nvPicPr>
        <p:blipFill>
          <a:blip r:embed="rId3" cstate="print"/>
          <a:srcRect/>
          <a:stretch>
            <a:fillRect/>
          </a:stretch>
        </p:blipFill>
        <p:spPr bwMode="auto">
          <a:xfrm>
            <a:off x="0" y="3048001"/>
            <a:ext cx="9144000" cy="3810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C:\Users\Admin\Desktop\Roni Backup data\DU 2018 July-Dec\Software Engineering PPt\SE test\17.PNG"/>
          <p:cNvPicPr>
            <a:picLocks noChangeAspect="1" noChangeArrowheads="1"/>
          </p:cNvPicPr>
          <p:nvPr/>
        </p:nvPicPr>
        <p:blipFill>
          <a:blip r:embed="rId2" cstate="print"/>
          <a:srcRect/>
          <a:stretch>
            <a:fillRect/>
          </a:stretch>
        </p:blipFill>
        <p:spPr bwMode="auto">
          <a:xfrm>
            <a:off x="228600" y="304800"/>
            <a:ext cx="8915399" cy="60960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C:\Users\Admin\Desktop\Roni Backup data\DU 2018 July-Dec\Software Engineering PPt\SE test\1.PNG"/>
          <p:cNvPicPr>
            <a:picLocks noChangeAspect="1" noChangeArrowheads="1"/>
          </p:cNvPicPr>
          <p:nvPr/>
        </p:nvPicPr>
        <p:blipFill>
          <a:blip r:embed="rId2" cstate="print"/>
          <a:srcRect/>
          <a:stretch>
            <a:fillRect/>
          </a:stretch>
        </p:blipFill>
        <p:spPr bwMode="auto">
          <a:xfrm>
            <a:off x="228600" y="685800"/>
            <a:ext cx="8686800" cy="51816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C:\Users\Admin\Desktop\Roni Backup data\DU 2018 July-Dec\Software Engineering PPt\SE test\18.PNG"/>
          <p:cNvPicPr>
            <a:picLocks noChangeAspect="1" noChangeArrowheads="1"/>
          </p:cNvPicPr>
          <p:nvPr/>
        </p:nvPicPr>
        <p:blipFill>
          <a:blip r:embed="rId2" cstate="print"/>
          <a:srcRect/>
          <a:stretch>
            <a:fillRect/>
          </a:stretch>
        </p:blipFill>
        <p:spPr bwMode="auto">
          <a:xfrm>
            <a:off x="228600" y="381000"/>
            <a:ext cx="8458199" cy="56388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descr="C:\Users\Admin\Desktop\Roni Backup data\DU 2018 July-Dec\Software Engineering PPt\SE test\19.PNG"/>
          <p:cNvPicPr>
            <a:picLocks noChangeAspect="1" noChangeArrowheads="1"/>
          </p:cNvPicPr>
          <p:nvPr/>
        </p:nvPicPr>
        <p:blipFill>
          <a:blip r:embed="rId2" cstate="print"/>
          <a:srcRect/>
          <a:stretch>
            <a:fillRect/>
          </a:stretch>
        </p:blipFill>
        <p:spPr bwMode="auto">
          <a:xfrm>
            <a:off x="381000" y="533400"/>
            <a:ext cx="8153400" cy="459581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C:\Users\Admin\Desktop\Roni Backup data\DU 2018 July-Dec\Software Engineering PPt\SE test\20.PNG"/>
          <p:cNvPicPr>
            <a:picLocks noChangeAspect="1" noChangeArrowheads="1"/>
          </p:cNvPicPr>
          <p:nvPr/>
        </p:nvPicPr>
        <p:blipFill>
          <a:blip r:embed="rId2" cstate="print"/>
          <a:srcRect/>
          <a:stretch>
            <a:fillRect/>
          </a:stretch>
        </p:blipFill>
        <p:spPr bwMode="auto">
          <a:xfrm>
            <a:off x="304800" y="228600"/>
            <a:ext cx="8839199" cy="61722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C:\Users\Admin\Desktop\Roni Backup data\DU 2018 July-Dec\Software Engineering PPt\SE test\21.PNG"/>
          <p:cNvPicPr>
            <a:picLocks noChangeAspect="1" noChangeArrowheads="1"/>
          </p:cNvPicPr>
          <p:nvPr/>
        </p:nvPicPr>
        <p:blipFill>
          <a:blip r:embed="rId2" cstate="print"/>
          <a:srcRect/>
          <a:stretch>
            <a:fillRect/>
          </a:stretch>
        </p:blipFill>
        <p:spPr bwMode="auto">
          <a:xfrm>
            <a:off x="381000" y="228600"/>
            <a:ext cx="8458199" cy="5410199"/>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C:\Users\Admin\Desktop\Roni Backup data\DU 2018 July-Dec\Software Engineering PPt\SE test\22.PNG"/>
          <p:cNvPicPr>
            <a:picLocks noChangeAspect="1" noChangeArrowheads="1"/>
          </p:cNvPicPr>
          <p:nvPr/>
        </p:nvPicPr>
        <p:blipFill>
          <a:blip r:embed="rId2" cstate="print"/>
          <a:srcRect/>
          <a:stretch>
            <a:fillRect/>
          </a:stretch>
        </p:blipFill>
        <p:spPr bwMode="auto">
          <a:xfrm>
            <a:off x="457200" y="228600"/>
            <a:ext cx="8229599" cy="61722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C:\Users\Admin\Desktop\Roni Backup data\DU 2018 July-Dec\Software Engineering PPt\SE test\23.PNG"/>
          <p:cNvPicPr>
            <a:picLocks noChangeAspect="1" noChangeArrowheads="1"/>
          </p:cNvPicPr>
          <p:nvPr/>
        </p:nvPicPr>
        <p:blipFill>
          <a:blip r:embed="rId2" cstate="print"/>
          <a:srcRect/>
          <a:stretch>
            <a:fillRect/>
          </a:stretch>
        </p:blipFill>
        <p:spPr bwMode="auto">
          <a:xfrm>
            <a:off x="381000" y="533400"/>
            <a:ext cx="8229599" cy="48387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descr="C:\Users\Admin\Desktop\Roni Backup data\DU 2018 July-Dec\Software Engineering PPt\SE test\24.PNG"/>
          <p:cNvPicPr>
            <a:picLocks noChangeAspect="1" noChangeArrowheads="1"/>
          </p:cNvPicPr>
          <p:nvPr/>
        </p:nvPicPr>
        <p:blipFill>
          <a:blip r:embed="rId2" cstate="print"/>
          <a:srcRect/>
          <a:stretch>
            <a:fillRect/>
          </a:stretch>
        </p:blipFill>
        <p:spPr bwMode="auto">
          <a:xfrm>
            <a:off x="457200" y="1509713"/>
            <a:ext cx="7343775" cy="3838575"/>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descr="C:\Users\Admin\Desktop\Roni Backup data\DU 2018 July-Dec\Software Engineering PPt\SE test\25.PNG"/>
          <p:cNvPicPr>
            <a:picLocks noChangeAspect="1" noChangeArrowheads="1"/>
          </p:cNvPicPr>
          <p:nvPr/>
        </p:nvPicPr>
        <p:blipFill>
          <a:blip r:embed="rId2" cstate="print"/>
          <a:srcRect/>
          <a:stretch>
            <a:fillRect/>
          </a:stretch>
        </p:blipFill>
        <p:spPr bwMode="auto">
          <a:xfrm>
            <a:off x="381000" y="381000"/>
            <a:ext cx="8305799" cy="556259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descr="C:\Users\Admin\Desktop\Roni Backup data\DU 2018 July-Dec\Software Engineering PPt\SE test\26.PNG"/>
          <p:cNvPicPr>
            <a:picLocks noChangeAspect="1" noChangeArrowheads="1"/>
          </p:cNvPicPr>
          <p:nvPr/>
        </p:nvPicPr>
        <p:blipFill>
          <a:blip r:embed="rId2" cstate="print"/>
          <a:srcRect/>
          <a:stretch>
            <a:fillRect/>
          </a:stretch>
        </p:blipFill>
        <p:spPr bwMode="auto">
          <a:xfrm>
            <a:off x="381000" y="533400"/>
            <a:ext cx="8305799" cy="4862513"/>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descr="C:\Users\Admin\Desktop\Roni Backup data\DU 2018 July-Dec\Software Engineering PPt\SE test\27.PNG"/>
          <p:cNvPicPr>
            <a:picLocks noChangeAspect="1" noChangeArrowheads="1"/>
          </p:cNvPicPr>
          <p:nvPr/>
        </p:nvPicPr>
        <p:blipFill>
          <a:blip r:embed="rId2" cstate="print"/>
          <a:srcRect/>
          <a:stretch>
            <a:fillRect/>
          </a:stretch>
        </p:blipFill>
        <p:spPr bwMode="auto">
          <a:xfrm>
            <a:off x="304800" y="609600"/>
            <a:ext cx="8610600" cy="2771775"/>
          </a:xfrm>
          <a:prstGeom prst="rect">
            <a:avLst/>
          </a:prstGeom>
          <a:noFill/>
        </p:spPr>
      </p:pic>
      <p:pic>
        <p:nvPicPr>
          <p:cNvPr id="27651" name="Picture 3" descr="C:\Users\Admin\Desktop\Roni Backup data\DU 2018 July-Dec\Software Engineering PPt\SE test\28.PNG"/>
          <p:cNvPicPr>
            <a:picLocks noChangeAspect="1" noChangeArrowheads="1"/>
          </p:cNvPicPr>
          <p:nvPr/>
        </p:nvPicPr>
        <p:blipFill>
          <a:blip r:embed="rId3" cstate="print"/>
          <a:srcRect/>
          <a:stretch>
            <a:fillRect/>
          </a:stretch>
        </p:blipFill>
        <p:spPr bwMode="auto">
          <a:xfrm>
            <a:off x="381000" y="2286000"/>
            <a:ext cx="8382000" cy="276225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819400"/>
            <a:ext cx="8229600" cy="2697163"/>
          </a:xfrm>
        </p:spPr>
        <p:txBody>
          <a:bodyPr>
            <a:normAutofit/>
          </a:bodyPr>
          <a:lstStyle/>
          <a:p>
            <a:r>
              <a:rPr lang="en-US" sz="2400" dirty="0" smtClean="0"/>
              <a:t>Testing strategy includes-</a:t>
            </a:r>
          </a:p>
          <a:p>
            <a:pPr lvl="1"/>
            <a:r>
              <a:rPr lang="en-US" sz="2400" dirty="0" smtClean="0"/>
              <a:t>Planning</a:t>
            </a:r>
          </a:p>
          <a:p>
            <a:pPr lvl="1"/>
            <a:r>
              <a:rPr lang="en-US" sz="2400" dirty="0" smtClean="0"/>
              <a:t>Designing of test cases</a:t>
            </a:r>
          </a:p>
          <a:p>
            <a:pPr lvl="1"/>
            <a:r>
              <a:rPr lang="en-US" sz="2400" dirty="0" smtClean="0"/>
              <a:t>Interpretation of the outcome</a:t>
            </a:r>
          </a:p>
          <a:p>
            <a:pPr lvl="1"/>
            <a:r>
              <a:rPr lang="en-US" sz="2400" dirty="0" smtClean="0"/>
              <a:t>Collection and management of data</a:t>
            </a:r>
            <a:endParaRPr lang="en-US" sz="2400" dirty="0"/>
          </a:p>
        </p:txBody>
      </p:sp>
      <p:pic>
        <p:nvPicPr>
          <p:cNvPr id="2050" name="Picture 2" descr="C:\Users\Admin\Desktop\Roni Backup data\DU 2018 July-Dec\Software Engineering PPt\SE test\2.PNG"/>
          <p:cNvPicPr>
            <a:picLocks noChangeAspect="1" noChangeArrowheads="1"/>
          </p:cNvPicPr>
          <p:nvPr/>
        </p:nvPicPr>
        <p:blipFill>
          <a:blip r:embed="rId3" cstate="print"/>
          <a:srcRect/>
          <a:stretch>
            <a:fillRect/>
          </a:stretch>
        </p:blipFill>
        <p:spPr bwMode="auto">
          <a:xfrm>
            <a:off x="381000" y="609600"/>
            <a:ext cx="8534400" cy="2209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8674" name="Picture 2" descr="C:\Users\Admin\Desktop\Roni Backup data\DU 2018 July-Dec\Software Engineering PPt\SE test\29.PNG"/>
          <p:cNvPicPr>
            <a:picLocks noChangeAspect="1" noChangeArrowheads="1"/>
          </p:cNvPicPr>
          <p:nvPr/>
        </p:nvPicPr>
        <p:blipFill>
          <a:blip r:embed="rId2" cstate="print"/>
          <a:srcRect/>
          <a:stretch>
            <a:fillRect/>
          </a:stretch>
        </p:blipFill>
        <p:spPr bwMode="auto">
          <a:xfrm>
            <a:off x="228600" y="457200"/>
            <a:ext cx="7848600" cy="5715000"/>
          </a:xfrm>
          <a:prstGeom prst="rect">
            <a:avLst/>
          </a:prstGeom>
          <a:noFill/>
        </p:spPr>
      </p:pic>
      <p:sp>
        <p:nvSpPr>
          <p:cNvPr id="5" name="TextBox 4"/>
          <p:cNvSpPr txBox="1"/>
          <p:nvPr/>
        </p:nvSpPr>
        <p:spPr>
          <a:xfrm>
            <a:off x="1905000" y="6172200"/>
            <a:ext cx="4800600" cy="369332"/>
          </a:xfrm>
          <a:prstGeom prst="rect">
            <a:avLst/>
          </a:prstGeom>
          <a:noFill/>
        </p:spPr>
        <p:txBody>
          <a:bodyPr wrap="square" rtlCol="0">
            <a:spAutoFit/>
          </a:bodyPr>
          <a:lstStyle/>
          <a:p>
            <a:r>
              <a:rPr lang="en-US" dirty="0" smtClean="0"/>
              <a:t>Fig: Robust test cases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9698" name="Picture 2" descr="C:\Users\Admin\Desktop\Roni Backup data\DU 2018 July-Dec\Software Engineering PPt\SE test\30.PNG"/>
          <p:cNvPicPr>
            <a:picLocks noChangeAspect="1" noChangeArrowheads="1"/>
          </p:cNvPicPr>
          <p:nvPr/>
        </p:nvPicPr>
        <p:blipFill>
          <a:blip r:embed="rId2" cstate="print"/>
          <a:srcRect/>
          <a:stretch>
            <a:fillRect/>
          </a:stretch>
        </p:blipFill>
        <p:spPr bwMode="auto">
          <a:xfrm>
            <a:off x="457200" y="228600"/>
            <a:ext cx="7377113" cy="59436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descr="C:\Users\Admin\Desktop\Roni Backup data\DU 2018 July-Dec\Software Engineering PPt\SE test\33.PNG"/>
          <p:cNvPicPr>
            <a:picLocks noChangeAspect="1" noChangeArrowheads="1"/>
          </p:cNvPicPr>
          <p:nvPr/>
        </p:nvPicPr>
        <p:blipFill>
          <a:blip r:embed="rId2" cstate="print"/>
          <a:srcRect/>
          <a:stretch>
            <a:fillRect/>
          </a:stretch>
        </p:blipFill>
        <p:spPr bwMode="auto">
          <a:xfrm>
            <a:off x="1489075" y="1395413"/>
            <a:ext cx="6164263" cy="4067175"/>
          </a:xfrm>
          <a:prstGeom prst="rect">
            <a:avLst/>
          </a:prstGeom>
          <a:noFill/>
        </p:spPr>
      </p:pic>
      <p:pic>
        <p:nvPicPr>
          <p:cNvPr id="30723" name="Picture 3" descr="C:\Users\Admin\Desktop\Roni Backup data\DU 2018 July-Dec\Software Engineering PPt\SE test\34.PNG"/>
          <p:cNvPicPr>
            <a:picLocks noChangeAspect="1" noChangeArrowheads="1"/>
          </p:cNvPicPr>
          <p:nvPr/>
        </p:nvPicPr>
        <p:blipFill>
          <a:blip r:embed="rId3" cstate="print"/>
          <a:srcRect/>
          <a:stretch>
            <a:fillRect/>
          </a:stretch>
        </p:blipFill>
        <p:spPr bwMode="auto">
          <a:xfrm>
            <a:off x="381000" y="228600"/>
            <a:ext cx="7319963" cy="5943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descr="C:\Users\Admin\Desktop\Roni Backup data\DU 2018 July-Dec\Software Engineering PPt\SE test\35.PNG"/>
          <p:cNvPicPr>
            <a:picLocks noChangeAspect="1" noChangeArrowheads="1"/>
          </p:cNvPicPr>
          <p:nvPr/>
        </p:nvPicPr>
        <p:blipFill>
          <a:blip r:embed="rId2" cstate="print"/>
          <a:srcRect/>
          <a:stretch>
            <a:fillRect/>
          </a:stretch>
        </p:blipFill>
        <p:spPr bwMode="auto">
          <a:xfrm>
            <a:off x="381000" y="228600"/>
            <a:ext cx="7467600" cy="60198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descr="C:\Users\Admin\Desktop\Roni Backup data\DU 2018 July-Dec\Software Engineering PPt\SE test\36.PNG"/>
          <p:cNvPicPr>
            <a:picLocks noChangeAspect="1" noChangeArrowheads="1"/>
          </p:cNvPicPr>
          <p:nvPr/>
        </p:nvPicPr>
        <p:blipFill>
          <a:blip r:embed="rId2" cstate="print"/>
          <a:srcRect/>
          <a:stretch>
            <a:fillRect/>
          </a:stretch>
        </p:blipFill>
        <p:spPr bwMode="auto">
          <a:xfrm>
            <a:off x="228601" y="228600"/>
            <a:ext cx="7824788" cy="6095999"/>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descr="C:\Users\Admin\Desktop\Roni Backup data\DU 2018 July-Dec\Software Engineering PPt\SE test\37.PNG"/>
          <p:cNvPicPr>
            <a:picLocks noChangeAspect="1" noChangeArrowheads="1"/>
          </p:cNvPicPr>
          <p:nvPr/>
        </p:nvPicPr>
        <p:blipFill>
          <a:blip r:embed="rId3" cstate="print"/>
          <a:srcRect/>
          <a:stretch>
            <a:fillRect/>
          </a:stretch>
        </p:blipFill>
        <p:spPr bwMode="auto">
          <a:xfrm>
            <a:off x="1862138" y="1309688"/>
            <a:ext cx="5419725" cy="4238625"/>
          </a:xfrm>
          <a:prstGeom prst="rect">
            <a:avLst/>
          </a:prstGeom>
          <a:noFill/>
        </p:spPr>
      </p:pic>
      <p:pic>
        <p:nvPicPr>
          <p:cNvPr id="33795" name="Picture 3" descr="C:\Users\Admin\Desktop\Roni Backup data\DU 2018 July-Dec\Software Engineering PPt\SE test\38.PNG"/>
          <p:cNvPicPr>
            <a:picLocks noChangeAspect="1" noChangeArrowheads="1"/>
          </p:cNvPicPr>
          <p:nvPr/>
        </p:nvPicPr>
        <p:blipFill>
          <a:blip r:embed="rId4" cstate="print"/>
          <a:srcRect/>
          <a:stretch>
            <a:fillRect/>
          </a:stretch>
        </p:blipFill>
        <p:spPr bwMode="auto">
          <a:xfrm>
            <a:off x="0" y="228600"/>
            <a:ext cx="7281863" cy="6096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descr="C:\Users\Admin\Desktop\Roni Backup data\DU 2018 July-Dec\Software Engineering PPt\SE test\39.PNG"/>
          <p:cNvPicPr>
            <a:picLocks noChangeAspect="1" noChangeArrowheads="1"/>
          </p:cNvPicPr>
          <p:nvPr/>
        </p:nvPicPr>
        <p:blipFill>
          <a:blip r:embed="rId2" cstate="print"/>
          <a:srcRect/>
          <a:stretch>
            <a:fillRect/>
          </a:stretch>
        </p:blipFill>
        <p:spPr bwMode="auto">
          <a:xfrm>
            <a:off x="533400" y="228600"/>
            <a:ext cx="5773737" cy="54864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5842" name="Picture 2" descr="C:\Users\Admin\Desktop\Roni Backup data\DU 2018 July-Dec\Software Engineering PPt\SE test\40.PNG"/>
          <p:cNvPicPr>
            <a:picLocks noChangeAspect="1" noChangeArrowheads="1"/>
          </p:cNvPicPr>
          <p:nvPr/>
        </p:nvPicPr>
        <p:blipFill>
          <a:blip r:embed="rId2" cstate="print"/>
          <a:srcRect/>
          <a:stretch>
            <a:fillRect/>
          </a:stretch>
        </p:blipFill>
        <p:spPr bwMode="auto">
          <a:xfrm>
            <a:off x="381000" y="228600"/>
            <a:ext cx="6907213" cy="3095625"/>
          </a:xfrm>
          <a:prstGeom prst="rect">
            <a:avLst/>
          </a:prstGeom>
          <a:noFill/>
        </p:spPr>
      </p:pic>
      <p:pic>
        <p:nvPicPr>
          <p:cNvPr id="5" name="Picture 2" descr="C:\Users\Admin\Desktop\Roni Backup data\DU 2018 July-Dec\Software Engineering PPt\SE test\41.PNG"/>
          <p:cNvPicPr>
            <a:picLocks noChangeAspect="1" noChangeArrowheads="1"/>
          </p:cNvPicPr>
          <p:nvPr/>
        </p:nvPicPr>
        <p:blipFill>
          <a:blip r:embed="rId3" cstate="print"/>
          <a:srcRect/>
          <a:stretch>
            <a:fillRect/>
          </a:stretch>
        </p:blipFill>
        <p:spPr bwMode="auto">
          <a:xfrm>
            <a:off x="457200" y="1905000"/>
            <a:ext cx="6735763" cy="2466975"/>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6867" name="Picture 3" descr="C:\Users\Admin\Desktop\Roni Backup data\DU 2018 July-Dec\Software Engineering PPt\SE test\42.PNG"/>
          <p:cNvPicPr>
            <a:picLocks noChangeAspect="1" noChangeArrowheads="1"/>
          </p:cNvPicPr>
          <p:nvPr/>
        </p:nvPicPr>
        <p:blipFill>
          <a:blip r:embed="rId2" cstate="print"/>
          <a:srcRect/>
          <a:stretch>
            <a:fillRect/>
          </a:stretch>
        </p:blipFill>
        <p:spPr bwMode="auto">
          <a:xfrm>
            <a:off x="381000" y="457200"/>
            <a:ext cx="7315199" cy="57150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descr="C:\Users\Admin\Desktop\Roni Backup data\DU 2018 July-Dec\Software Engineering PPt\SE test\43.PNG"/>
          <p:cNvPicPr>
            <a:picLocks noChangeAspect="1" noChangeArrowheads="1"/>
          </p:cNvPicPr>
          <p:nvPr/>
        </p:nvPicPr>
        <p:blipFill>
          <a:blip r:embed="rId2" cstate="print"/>
          <a:srcRect/>
          <a:stretch>
            <a:fillRect/>
          </a:stretch>
        </p:blipFill>
        <p:spPr bwMode="auto">
          <a:xfrm>
            <a:off x="533400" y="304800"/>
            <a:ext cx="7224713" cy="54864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esktop\Roni Backup data\DU 2018 July-Dec\Software Engineering PPt\SE test\3.PNG"/>
          <p:cNvPicPr>
            <a:picLocks noChangeAspect="1" noChangeArrowheads="1"/>
          </p:cNvPicPr>
          <p:nvPr/>
        </p:nvPicPr>
        <p:blipFill>
          <a:blip r:embed="rId3" cstate="print"/>
          <a:srcRect/>
          <a:stretch>
            <a:fillRect/>
          </a:stretch>
        </p:blipFill>
        <p:spPr bwMode="auto">
          <a:xfrm>
            <a:off x="381000" y="1143000"/>
            <a:ext cx="8382000" cy="3362325"/>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descr="C:\Users\Admin\Desktop\Roni Backup data\DU 2018 July-Dec\Software Engineering PPt\SE test\44.PNG"/>
          <p:cNvPicPr>
            <a:picLocks noChangeAspect="1" noChangeArrowheads="1"/>
          </p:cNvPicPr>
          <p:nvPr/>
        </p:nvPicPr>
        <p:blipFill>
          <a:blip r:embed="rId2" cstate="print"/>
          <a:srcRect/>
          <a:stretch>
            <a:fillRect/>
          </a:stretch>
        </p:blipFill>
        <p:spPr bwMode="auto">
          <a:xfrm>
            <a:off x="381000" y="228600"/>
            <a:ext cx="7239000" cy="60198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descr="C:\Users\Admin\Desktop\Roni Backup data\DU 2018 July-Dec\Software Engineering PPt\SE test\45.PNG"/>
          <p:cNvPicPr>
            <a:picLocks noChangeAspect="1" noChangeArrowheads="1"/>
          </p:cNvPicPr>
          <p:nvPr/>
        </p:nvPicPr>
        <p:blipFill>
          <a:blip r:embed="rId2" cstate="print"/>
          <a:srcRect/>
          <a:stretch>
            <a:fillRect/>
          </a:stretch>
        </p:blipFill>
        <p:spPr bwMode="auto">
          <a:xfrm>
            <a:off x="1536700" y="1419225"/>
            <a:ext cx="6069013" cy="4019550"/>
          </a:xfrm>
          <a:prstGeom prst="rect">
            <a:avLst/>
          </a:prstGeom>
          <a:noFill/>
        </p:spPr>
      </p:pic>
      <p:pic>
        <p:nvPicPr>
          <p:cNvPr id="39939" name="Picture 3" descr="C:\Users\Admin\Desktop\Roni Backup data\DU 2018 July-Dec\Software Engineering PPt\SE test\46.PNG"/>
          <p:cNvPicPr>
            <a:picLocks noChangeAspect="1" noChangeArrowheads="1"/>
          </p:cNvPicPr>
          <p:nvPr/>
        </p:nvPicPr>
        <p:blipFill>
          <a:blip r:embed="rId3" cstate="print"/>
          <a:srcRect/>
          <a:stretch>
            <a:fillRect/>
          </a:stretch>
        </p:blipFill>
        <p:spPr bwMode="auto">
          <a:xfrm>
            <a:off x="228601" y="304800"/>
            <a:ext cx="7315200" cy="58674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descr="C:\Users\Admin\Desktop\Roni Backup data\DU 2018 July-Dec\Software Engineering PPt\SE test\47.PNG"/>
          <p:cNvPicPr>
            <a:picLocks noChangeAspect="1" noChangeArrowheads="1"/>
          </p:cNvPicPr>
          <p:nvPr/>
        </p:nvPicPr>
        <p:blipFill>
          <a:blip r:embed="rId2" cstate="print"/>
          <a:srcRect/>
          <a:stretch>
            <a:fillRect/>
          </a:stretch>
        </p:blipFill>
        <p:spPr bwMode="auto">
          <a:xfrm>
            <a:off x="304800" y="228600"/>
            <a:ext cx="7224713" cy="60198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descr="C:\Users\Admin\Desktop\Roni Backup data\DU 2018 July-Dec\Software Engineering PPt\SE test\48.PNG"/>
          <p:cNvPicPr>
            <a:picLocks noChangeAspect="1" noChangeArrowheads="1"/>
          </p:cNvPicPr>
          <p:nvPr/>
        </p:nvPicPr>
        <p:blipFill>
          <a:blip r:embed="rId2" cstate="print"/>
          <a:srcRect/>
          <a:stretch>
            <a:fillRect/>
          </a:stretch>
        </p:blipFill>
        <p:spPr bwMode="auto">
          <a:xfrm>
            <a:off x="304800" y="304800"/>
            <a:ext cx="7243763" cy="5943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descr="C:\Users\Admin\Desktop\Roni Backup data\DU 2018 July-Dec\Software Engineering PPt\SE test\49.PNG"/>
          <p:cNvPicPr>
            <a:picLocks noChangeAspect="1" noChangeArrowheads="1"/>
          </p:cNvPicPr>
          <p:nvPr/>
        </p:nvPicPr>
        <p:blipFill>
          <a:blip r:embed="rId2" cstate="print"/>
          <a:srcRect/>
          <a:stretch>
            <a:fillRect/>
          </a:stretch>
        </p:blipFill>
        <p:spPr bwMode="auto">
          <a:xfrm>
            <a:off x="381000" y="381000"/>
            <a:ext cx="6069013" cy="57150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Users\Admin\Desktop\Roni Backup data\DU 2018 July-Dec\Software Engineering PPt\SE test\50.PNG"/>
          <p:cNvPicPr>
            <a:picLocks noChangeAspect="1" noChangeArrowheads="1"/>
          </p:cNvPicPr>
          <p:nvPr/>
        </p:nvPicPr>
        <p:blipFill>
          <a:blip r:embed="rId2" cstate="print"/>
          <a:srcRect/>
          <a:stretch>
            <a:fillRect/>
          </a:stretch>
        </p:blipFill>
        <p:spPr bwMode="auto">
          <a:xfrm>
            <a:off x="457200" y="228600"/>
            <a:ext cx="6021387" cy="42672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descr="C:\Users\Admin\Desktop\Roni Backup data\DU 2018 July-Dec\Software Engineering PPt\SE test\51.PNG"/>
          <p:cNvPicPr>
            <a:picLocks noChangeAspect="1" noChangeArrowheads="1"/>
          </p:cNvPicPr>
          <p:nvPr/>
        </p:nvPicPr>
        <p:blipFill>
          <a:blip r:embed="rId2" cstate="print"/>
          <a:srcRect/>
          <a:stretch>
            <a:fillRect/>
          </a:stretch>
        </p:blipFill>
        <p:spPr bwMode="auto">
          <a:xfrm>
            <a:off x="381000" y="228600"/>
            <a:ext cx="6831013" cy="2838450"/>
          </a:xfrm>
          <a:prstGeom prst="rect">
            <a:avLst/>
          </a:prstGeom>
          <a:noFill/>
        </p:spPr>
      </p:pic>
      <p:pic>
        <p:nvPicPr>
          <p:cNvPr id="44035" name="Picture 3" descr="C:\Users\Admin\Desktop\Roni Backup data\DU 2018 July-Dec\Software Engineering PPt\SE test\52.PNG"/>
          <p:cNvPicPr>
            <a:picLocks noChangeAspect="1" noChangeArrowheads="1"/>
          </p:cNvPicPr>
          <p:nvPr/>
        </p:nvPicPr>
        <p:blipFill>
          <a:blip r:embed="rId3" cstate="print"/>
          <a:srcRect/>
          <a:stretch>
            <a:fillRect/>
          </a:stretch>
        </p:blipFill>
        <p:spPr bwMode="auto">
          <a:xfrm>
            <a:off x="457200" y="1981200"/>
            <a:ext cx="6858000" cy="19812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descr="C:\Users\Admin\Desktop\Roni Backup data\DU 2018 July-Dec\Software Engineering PPt\SE test\53.PNG"/>
          <p:cNvPicPr>
            <a:picLocks noChangeAspect="1" noChangeArrowheads="1"/>
          </p:cNvPicPr>
          <p:nvPr/>
        </p:nvPicPr>
        <p:blipFill>
          <a:blip r:embed="rId2" cstate="print"/>
          <a:srcRect/>
          <a:stretch>
            <a:fillRect/>
          </a:stretch>
        </p:blipFill>
        <p:spPr bwMode="auto">
          <a:xfrm>
            <a:off x="457200" y="304800"/>
            <a:ext cx="6400800" cy="57912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C:\Users\Admin\Desktop\Roni Backup data\DU 2018 July-Dec\Software Engineering PPt\SE test\55.PNG"/>
          <p:cNvPicPr>
            <a:picLocks noChangeAspect="1" noChangeArrowheads="1"/>
          </p:cNvPicPr>
          <p:nvPr/>
        </p:nvPicPr>
        <p:blipFill>
          <a:blip r:embed="rId2" cstate="print"/>
          <a:srcRect/>
          <a:stretch>
            <a:fillRect/>
          </a:stretch>
        </p:blipFill>
        <p:spPr bwMode="auto">
          <a:xfrm>
            <a:off x="457200" y="457200"/>
            <a:ext cx="7277100" cy="520065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descr="C:\Users\Admin\Desktop\Roni Backup data\DU 2018 July-Dec\Software Engineering PPt\SE test\56.PNG"/>
          <p:cNvPicPr>
            <a:picLocks noChangeAspect="1" noChangeArrowheads="1"/>
          </p:cNvPicPr>
          <p:nvPr/>
        </p:nvPicPr>
        <p:blipFill>
          <a:blip r:embed="rId2" cstate="print"/>
          <a:srcRect/>
          <a:stretch>
            <a:fillRect/>
          </a:stretch>
        </p:blipFill>
        <p:spPr bwMode="auto">
          <a:xfrm>
            <a:off x="381000" y="381000"/>
            <a:ext cx="6278563" cy="60198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Desktop\Roni Backup data\DU 2018 July-Dec\Software Engineering PPt\SE test\4.PNG"/>
          <p:cNvPicPr>
            <a:picLocks noChangeAspect="1" noChangeArrowheads="1"/>
          </p:cNvPicPr>
          <p:nvPr/>
        </p:nvPicPr>
        <p:blipFill>
          <a:blip r:embed="rId2" cstate="print"/>
          <a:srcRect/>
          <a:stretch>
            <a:fillRect/>
          </a:stretch>
        </p:blipFill>
        <p:spPr bwMode="auto">
          <a:xfrm>
            <a:off x="381001" y="1219200"/>
            <a:ext cx="7734300" cy="3971925"/>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descr="C:\Users\Admin\Desktop\Roni Backup data\DU 2018 July-Dec\Software Engineering PPt\SE test\57.PNG"/>
          <p:cNvPicPr>
            <a:picLocks noChangeAspect="1" noChangeArrowheads="1"/>
          </p:cNvPicPr>
          <p:nvPr/>
        </p:nvPicPr>
        <p:blipFill>
          <a:blip r:embed="rId2" cstate="print"/>
          <a:srcRect/>
          <a:stretch>
            <a:fillRect/>
          </a:stretch>
        </p:blipFill>
        <p:spPr bwMode="auto">
          <a:xfrm>
            <a:off x="381000" y="304800"/>
            <a:ext cx="5964237" cy="57150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descr="C:\Users\Admin\Desktop\Roni Backup data\DU 2018 July-Dec\Software Engineering PPt\SE test\58.PNG"/>
          <p:cNvPicPr>
            <a:picLocks noChangeAspect="1" noChangeArrowheads="1"/>
          </p:cNvPicPr>
          <p:nvPr/>
        </p:nvPicPr>
        <p:blipFill>
          <a:blip r:embed="rId2" cstate="print"/>
          <a:srcRect/>
          <a:stretch>
            <a:fillRect/>
          </a:stretch>
        </p:blipFill>
        <p:spPr bwMode="auto">
          <a:xfrm>
            <a:off x="533400" y="304800"/>
            <a:ext cx="6248400" cy="6096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Admin\Desktop\Roni Backup data\DU 2018 July-Dec\Software Engineering PPt\SE test\59.PNG"/>
          <p:cNvPicPr>
            <a:picLocks noChangeAspect="1" noChangeArrowheads="1"/>
          </p:cNvPicPr>
          <p:nvPr/>
        </p:nvPicPr>
        <p:blipFill>
          <a:blip r:embed="rId2" cstate="print"/>
          <a:srcRect/>
          <a:stretch>
            <a:fillRect/>
          </a:stretch>
        </p:blipFill>
        <p:spPr bwMode="auto">
          <a:xfrm>
            <a:off x="457200" y="0"/>
            <a:ext cx="6705600" cy="61722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3" name="Picture 3" descr="C:\Users\Admin\Desktop\Roni Backup data\DU 2018 July-Dec\Software Engineering PPt\SE test\60.PNG"/>
          <p:cNvPicPr>
            <a:picLocks noChangeAspect="1" noChangeArrowheads="1"/>
          </p:cNvPicPr>
          <p:nvPr/>
        </p:nvPicPr>
        <p:blipFill>
          <a:blip r:embed="rId2" cstate="print"/>
          <a:srcRect/>
          <a:stretch>
            <a:fillRect/>
          </a:stretch>
        </p:blipFill>
        <p:spPr bwMode="auto">
          <a:xfrm>
            <a:off x="304800" y="228600"/>
            <a:ext cx="6240463" cy="56769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2226" name="Picture 2" descr="C:\Users\Admin\Desktop\Roni Backup data\DU 2018 July-Dec\Software Engineering PPt\SE test\61.PNG"/>
          <p:cNvPicPr>
            <a:picLocks noChangeAspect="1" noChangeArrowheads="1"/>
          </p:cNvPicPr>
          <p:nvPr/>
        </p:nvPicPr>
        <p:blipFill>
          <a:blip r:embed="rId2" cstate="print"/>
          <a:srcRect/>
          <a:stretch>
            <a:fillRect/>
          </a:stretch>
        </p:blipFill>
        <p:spPr bwMode="auto">
          <a:xfrm>
            <a:off x="381000" y="228600"/>
            <a:ext cx="6411913" cy="60198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3250" name="Picture 2" descr="C:\Users\Admin\Desktop\Roni Backup data\DU 2018 July-Dec\Software Engineering PPt\SE test\62.PNG"/>
          <p:cNvPicPr>
            <a:picLocks noChangeAspect="1" noChangeArrowheads="1"/>
          </p:cNvPicPr>
          <p:nvPr/>
        </p:nvPicPr>
        <p:blipFill>
          <a:blip r:embed="rId2" cstate="print"/>
          <a:srcRect/>
          <a:stretch>
            <a:fillRect/>
          </a:stretch>
        </p:blipFill>
        <p:spPr bwMode="auto">
          <a:xfrm>
            <a:off x="457200" y="990600"/>
            <a:ext cx="6049963" cy="43434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4274" name="Picture 2" descr="C:\Users\Admin\Desktop\Roni Backup data\DU 2018 July-Dec\Software Engineering PPt\SE test\63.PNG"/>
          <p:cNvPicPr>
            <a:picLocks noChangeAspect="1" noChangeArrowheads="1"/>
          </p:cNvPicPr>
          <p:nvPr/>
        </p:nvPicPr>
        <p:blipFill>
          <a:blip r:embed="rId2" cstate="print"/>
          <a:srcRect/>
          <a:stretch>
            <a:fillRect/>
          </a:stretch>
        </p:blipFill>
        <p:spPr bwMode="auto">
          <a:xfrm>
            <a:off x="533400" y="304800"/>
            <a:ext cx="7848600" cy="57150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descr="C:\Users\Admin\Desktop\Roni Backup data\DU 2018 July-Dec\Software Engineering PPt\SE test\64.PNG"/>
          <p:cNvPicPr>
            <a:picLocks noChangeAspect="1" noChangeArrowheads="1"/>
          </p:cNvPicPr>
          <p:nvPr/>
        </p:nvPicPr>
        <p:blipFill>
          <a:blip r:embed="rId2" cstate="print"/>
          <a:srcRect/>
          <a:stretch>
            <a:fillRect/>
          </a:stretch>
        </p:blipFill>
        <p:spPr bwMode="auto">
          <a:xfrm>
            <a:off x="381000" y="0"/>
            <a:ext cx="7924800" cy="6553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5298" name="Picture 2" descr="C:\Users\Admin\Desktop\Roni Backup data\DU 2018 July-Dec\Software Engineering PPt\SE test\65.PNG"/>
          <p:cNvPicPr>
            <a:picLocks noChangeAspect="1" noChangeArrowheads="1"/>
          </p:cNvPicPr>
          <p:nvPr/>
        </p:nvPicPr>
        <p:blipFill>
          <a:blip r:embed="rId2" cstate="print"/>
          <a:srcRect/>
          <a:stretch>
            <a:fillRect/>
          </a:stretch>
        </p:blipFill>
        <p:spPr bwMode="auto">
          <a:xfrm>
            <a:off x="228600" y="228600"/>
            <a:ext cx="8305800" cy="3076575"/>
          </a:xfrm>
          <a:prstGeom prst="rect">
            <a:avLst/>
          </a:prstGeom>
          <a:noFill/>
        </p:spPr>
      </p:pic>
      <p:pic>
        <p:nvPicPr>
          <p:cNvPr id="55299" name="Picture 3" descr="C:\Users\Admin\Desktop\Roni Backup data\DU 2018 July-Dec\Software Engineering PPt\SE test\66.PNG"/>
          <p:cNvPicPr>
            <a:picLocks noChangeAspect="1" noChangeArrowheads="1"/>
          </p:cNvPicPr>
          <p:nvPr/>
        </p:nvPicPr>
        <p:blipFill>
          <a:blip r:embed="rId3" cstate="print"/>
          <a:srcRect/>
          <a:stretch>
            <a:fillRect/>
          </a:stretch>
        </p:blipFill>
        <p:spPr bwMode="auto">
          <a:xfrm>
            <a:off x="381000" y="1981200"/>
            <a:ext cx="8229600" cy="40386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6322" name="Picture 2" descr="C:\Users\Admin\Desktop\Roni Backup data\DU 2018 July-Dec\Software Engineering PPt\SE test\67.PNG"/>
          <p:cNvPicPr>
            <a:picLocks noChangeAspect="1" noChangeArrowheads="1"/>
          </p:cNvPicPr>
          <p:nvPr/>
        </p:nvPicPr>
        <p:blipFill>
          <a:blip r:embed="rId2" cstate="print"/>
          <a:srcRect/>
          <a:stretch>
            <a:fillRect/>
          </a:stretch>
        </p:blipFill>
        <p:spPr bwMode="auto">
          <a:xfrm>
            <a:off x="457200" y="533400"/>
            <a:ext cx="7386639" cy="51816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pPr algn="just"/>
            <a:r>
              <a:rPr lang="en-US" dirty="0" smtClean="0"/>
              <a:t>What should we test?</a:t>
            </a:r>
          </a:p>
          <a:p>
            <a:pPr lvl="1" algn="just"/>
            <a:r>
              <a:rPr lang="en-US" dirty="0" smtClean="0"/>
              <a:t>Test the program’s response to every possible input.</a:t>
            </a:r>
          </a:p>
          <a:p>
            <a:pPr lvl="1" algn="just">
              <a:buNone/>
            </a:pPr>
            <a:endParaRPr lang="en-US" dirty="0" smtClean="0"/>
          </a:p>
          <a:p>
            <a:pPr lvl="2" algn="just"/>
            <a:r>
              <a:rPr lang="en-US" dirty="0" smtClean="0"/>
              <a:t>First way, to test for every possible valid and invalid input and their corresponding outputs.</a:t>
            </a:r>
          </a:p>
          <a:p>
            <a:pPr lvl="2" algn="just">
              <a:buNone/>
            </a:pPr>
            <a:endParaRPr lang="en-US" dirty="0" smtClean="0"/>
          </a:p>
          <a:p>
            <a:pPr lvl="2" algn="just"/>
            <a:r>
              <a:rPr lang="en-US" dirty="0" smtClean="0"/>
              <a:t>Second way is to execute all possible paths of the program.</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Users\Admin\Desktop\Roni Backup data\DU 2018 July-Dec\Software Engineering PPt\SE test\68.PNG"/>
          <p:cNvPicPr>
            <a:picLocks noChangeAspect="1" noChangeArrowheads="1"/>
          </p:cNvPicPr>
          <p:nvPr/>
        </p:nvPicPr>
        <p:blipFill>
          <a:blip r:embed="rId2" cstate="print"/>
          <a:srcRect/>
          <a:stretch>
            <a:fillRect/>
          </a:stretch>
        </p:blipFill>
        <p:spPr bwMode="auto">
          <a:xfrm>
            <a:off x="304800" y="381000"/>
            <a:ext cx="7739063" cy="56388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7346" name="Picture 2" descr="C:\Users\Admin\Desktop\Roni Backup data\DU 2018 July-Dec\Software Engineering PPt\SE test\69.PNG"/>
          <p:cNvPicPr>
            <a:picLocks noChangeAspect="1" noChangeArrowheads="1"/>
          </p:cNvPicPr>
          <p:nvPr/>
        </p:nvPicPr>
        <p:blipFill>
          <a:blip r:embed="rId2" cstate="print"/>
          <a:srcRect/>
          <a:stretch>
            <a:fillRect/>
          </a:stretch>
        </p:blipFill>
        <p:spPr bwMode="auto">
          <a:xfrm>
            <a:off x="228600" y="228600"/>
            <a:ext cx="6926263" cy="3048000"/>
          </a:xfrm>
          <a:prstGeom prst="rect">
            <a:avLst/>
          </a:prstGeom>
          <a:noFill/>
        </p:spPr>
      </p:pic>
      <p:pic>
        <p:nvPicPr>
          <p:cNvPr id="5" name="Picture 2" descr="C:\Users\Admin\Desktop\Roni Backup data\DU 2018 July-Dec\Software Engineering PPt\SE test\70.PNG"/>
          <p:cNvPicPr>
            <a:picLocks noChangeAspect="1" noChangeArrowheads="1"/>
          </p:cNvPicPr>
          <p:nvPr/>
        </p:nvPicPr>
        <p:blipFill>
          <a:blip r:embed="rId3" cstate="print"/>
          <a:srcRect/>
          <a:stretch>
            <a:fillRect/>
          </a:stretch>
        </p:blipFill>
        <p:spPr bwMode="auto">
          <a:xfrm>
            <a:off x="228600" y="1676400"/>
            <a:ext cx="6935787" cy="356235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descr="C:\Users\Admin\Desktop\Roni Backup data\DU 2018 July-Dec\Software Engineering PPt\SE test\71.PNG"/>
          <p:cNvPicPr>
            <a:picLocks noChangeAspect="1" noChangeArrowheads="1"/>
          </p:cNvPicPr>
          <p:nvPr/>
        </p:nvPicPr>
        <p:blipFill>
          <a:blip r:embed="rId2" cstate="print"/>
          <a:srcRect/>
          <a:stretch>
            <a:fillRect/>
          </a:stretch>
        </p:blipFill>
        <p:spPr bwMode="auto">
          <a:xfrm>
            <a:off x="457200" y="457200"/>
            <a:ext cx="7339013" cy="55626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0418" name="Picture 2" descr="C:\Users\Admin\Desktop\Roni Backup data\DU 2018 July-Dec\Software Engineering PPt\SE test\72.PNG"/>
          <p:cNvPicPr>
            <a:picLocks noChangeAspect="1" noChangeArrowheads="1"/>
          </p:cNvPicPr>
          <p:nvPr/>
        </p:nvPicPr>
        <p:blipFill>
          <a:blip r:embed="rId2" cstate="print"/>
          <a:srcRect/>
          <a:stretch>
            <a:fillRect/>
          </a:stretch>
        </p:blipFill>
        <p:spPr bwMode="auto">
          <a:xfrm>
            <a:off x="457200" y="457200"/>
            <a:ext cx="7391400" cy="52578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42" name="Picture 2" descr="C:\Users\Admin\Desktop\Roni Backup data\DU 2018 July-Dec\Software Engineering PPt\SE test\73.PNG"/>
          <p:cNvPicPr>
            <a:picLocks noChangeAspect="1" noChangeArrowheads="1"/>
          </p:cNvPicPr>
          <p:nvPr/>
        </p:nvPicPr>
        <p:blipFill>
          <a:blip r:embed="rId2" cstate="print"/>
          <a:srcRect/>
          <a:stretch>
            <a:fillRect/>
          </a:stretch>
        </p:blipFill>
        <p:spPr bwMode="auto">
          <a:xfrm>
            <a:off x="304800" y="304800"/>
            <a:ext cx="7696200" cy="2933700"/>
          </a:xfrm>
          <a:prstGeom prst="rect">
            <a:avLst/>
          </a:prstGeom>
          <a:noFill/>
        </p:spPr>
      </p:pic>
      <p:pic>
        <p:nvPicPr>
          <p:cNvPr id="5" name="Picture 2" descr="C:\Users\Admin\Desktop\Roni Backup data\DU 2018 July-Dec\Software Engineering PPt\SE test\74.PNG"/>
          <p:cNvPicPr>
            <a:picLocks noChangeAspect="1" noChangeArrowheads="1"/>
          </p:cNvPicPr>
          <p:nvPr/>
        </p:nvPicPr>
        <p:blipFill>
          <a:blip r:embed="rId3" cstate="print"/>
          <a:srcRect/>
          <a:stretch>
            <a:fillRect/>
          </a:stretch>
        </p:blipFill>
        <p:spPr bwMode="auto">
          <a:xfrm>
            <a:off x="304800" y="1600200"/>
            <a:ext cx="7620000" cy="38862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3490" name="Picture 2" descr="C:\Users\Admin\Desktop\Roni Backup data\DU 2018 July-Dec\Software Engineering PPt\SE test\75.PNG"/>
          <p:cNvPicPr>
            <a:picLocks noChangeAspect="1" noChangeArrowheads="1"/>
          </p:cNvPicPr>
          <p:nvPr/>
        </p:nvPicPr>
        <p:blipFill>
          <a:blip r:embed="rId2" cstate="print"/>
          <a:srcRect/>
          <a:stretch>
            <a:fillRect/>
          </a:stretch>
        </p:blipFill>
        <p:spPr bwMode="auto">
          <a:xfrm>
            <a:off x="457200" y="381000"/>
            <a:ext cx="5834063" cy="55626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4514" name="Picture 2" descr="C:\Users\Admin\Desktop\Roni Backup data\DU 2018 July-Dec\Software Engineering PPt\SE test\76.PNG"/>
          <p:cNvPicPr>
            <a:picLocks noChangeAspect="1" noChangeArrowheads="1"/>
          </p:cNvPicPr>
          <p:nvPr/>
        </p:nvPicPr>
        <p:blipFill>
          <a:blip r:embed="rId2" cstate="print"/>
          <a:srcRect/>
          <a:stretch>
            <a:fillRect/>
          </a:stretch>
        </p:blipFill>
        <p:spPr bwMode="auto">
          <a:xfrm>
            <a:off x="381000" y="685800"/>
            <a:ext cx="7002463" cy="53340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5538" name="Picture 2" descr="C:\Users\Admin\Desktop\Roni Backup data\DU 2018 July-Dec\Software Engineering PPt\SE test\77.PNG"/>
          <p:cNvPicPr>
            <a:picLocks noChangeAspect="1" noChangeArrowheads="1"/>
          </p:cNvPicPr>
          <p:nvPr/>
        </p:nvPicPr>
        <p:blipFill>
          <a:blip r:embed="rId2" cstate="print"/>
          <a:srcRect/>
          <a:stretch>
            <a:fillRect/>
          </a:stretch>
        </p:blipFill>
        <p:spPr bwMode="auto">
          <a:xfrm>
            <a:off x="304800" y="381000"/>
            <a:ext cx="6858000" cy="57150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descr="C:\Users\Admin\Desktop\Roni Backup data\DU 2018 July-Dec\Software Engineering PPt\SE test\78.PNG"/>
          <p:cNvPicPr>
            <a:picLocks noChangeAspect="1" noChangeArrowheads="1"/>
          </p:cNvPicPr>
          <p:nvPr/>
        </p:nvPicPr>
        <p:blipFill>
          <a:blip r:embed="rId2" cstate="print"/>
          <a:srcRect/>
          <a:stretch>
            <a:fillRect/>
          </a:stretch>
        </p:blipFill>
        <p:spPr bwMode="auto">
          <a:xfrm>
            <a:off x="381000" y="304800"/>
            <a:ext cx="6324600" cy="4676775"/>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9874" name="Picture 2"/>
          <p:cNvPicPr>
            <a:picLocks noChangeAspect="1" noChangeArrowheads="1"/>
          </p:cNvPicPr>
          <p:nvPr/>
        </p:nvPicPr>
        <p:blipFill>
          <a:blip r:embed="rId2" cstate="print"/>
          <a:srcRect/>
          <a:stretch>
            <a:fillRect/>
          </a:stretch>
        </p:blipFill>
        <p:spPr bwMode="auto">
          <a:xfrm>
            <a:off x="228600" y="3124200"/>
            <a:ext cx="6324600" cy="2667000"/>
          </a:xfrm>
          <a:prstGeom prst="rect">
            <a:avLst/>
          </a:prstGeom>
          <a:noFill/>
          <a:ln w="9525">
            <a:noFill/>
            <a:miter lim="800000"/>
            <a:headEnd/>
            <a:tailEnd/>
          </a:ln>
        </p:spPr>
      </p:pic>
      <p:pic>
        <p:nvPicPr>
          <p:cNvPr id="79875" name="Picture 3" descr="C:\Users\Admin\Desktop\Capture1.PNG"/>
          <p:cNvPicPr>
            <a:picLocks noGrp="1" noChangeAspect="1" noChangeArrowheads="1"/>
          </p:cNvPicPr>
          <p:nvPr>
            <p:ph idx="1"/>
          </p:nvPr>
        </p:nvPicPr>
        <p:blipFill>
          <a:blip r:embed="rId3" cstate="print"/>
          <a:srcRect/>
          <a:stretch>
            <a:fillRect/>
          </a:stretch>
        </p:blipFill>
        <p:spPr bwMode="auto">
          <a:xfrm>
            <a:off x="304800" y="152400"/>
            <a:ext cx="6916094" cy="28194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Admin\Desktop\Roni Backup data\DU 2018 July-Dec\Software Engineering PPt\SE test\8.PNG"/>
          <p:cNvPicPr>
            <a:picLocks noChangeAspect="1" noChangeArrowheads="1"/>
          </p:cNvPicPr>
          <p:nvPr/>
        </p:nvPicPr>
        <p:blipFill>
          <a:blip r:embed="rId2" cstate="print"/>
          <a:srcRect/>
          <a:stretch>
            <a:fillRect/>
          </a:stretch>
        </p:blipFill>
        <p:spPr bwMode="auto">
          <a:xfrm>
            <a:off x="152400" y="304800"/>
            <a:ext cx="8610600" cy="6095999"/>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2" name="Picture 2" descr="C:\Users\Admin\Desktop\Roni Backup data\DU 2018 July-Dec\Software Engineering PPt\SE test\79.PNG"/>
          <p:cNvPicPr>
            <a:picLocks noChangeAspect="1" noChangeArrowheads="1"/>
          </p:cNvPicPr>
          <p:nvPr/>
        </p:nvPicPr>
        <p:blipFill>
          <a:blip r:embed="rId2" cstate="print"/>
          <a:srcRect/>
          <a:stretch>
            <a:fillRect/>
          </a:stretch>
        </p:blipFill>
        <p:spPr bwMode="auto">
          <a:xfrm>
            <a:off x="304800" y="304800"/>
            <a:ext cx="8305800" cy="57912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7586" name="Picture 2" descr="C:\Users\Admin\Desktop\Roni Backup data\DU 2018 July-Dec\Software Engineering PPt\SE test\80.PNG"/>
          <p:cNvPicPr>
            <a:picLocks noChangeAspect="1" noChangeArrowheads="1"/>
          </p:cNvPicPr>
          <p:nvPr/>
        </p:nvPicPr>
        <p:blipFill>
          <a:blip r:embed="rId2" cstate="print"/>
          <a:srcRect/>
          <a:stretch>
            <a:fillRect/>
          </a:stretch>
        </p:blipFill>
        <p:spPr bwMode="auto">
          <a:xfrm>
            <a:off x="304800" y="228600"/>
            <a:ext cx="8534400" cy="61722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8306" name="Picture 2" descr="C:\Users\Admin\Desktop\Roni Backup data\DU 2018 July-Dec\Software Engineering PPt\SE test\195.PNG"/>
          <p:cNvPicPr>
            <a:picLocks noChangeAspect="1" noChangeArrowheads="1"/>
          </p:cNvPicPr>
          <p:nvPr/>
        </p:nvPicPr>
        <p:blipFill>
          <a:blip r:embed="rId2" cstate="print"/>
          <a:srcRect/>
          <a:stretch>
            <a:fillRect/>
          </a:stretch>
        </p:blipFill>
        <p:spPr bwMode="auto">
          <a:xfrm>
            <a:off x="381000" y="381000"/>
            <a:ext cx="8458200" cy="53340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282" name="Picture 2" descr="C:\Users\Admin\Desktop\Roni Backup data\DU 2018 July-Dec\Software Engineering PPt\SE test\193.PNG"/>
          <p:cNvPicPr>
            <a:picLocks noChangeAspect="1" noChangeArrowheads="1"/>
          </p:cNvPicPr>
          <p:nvPr/>
        </p:nvPicPr>
        <p:blipFill>
          <a:blip r:embed="rId2" cstate="print"/>
          <a:srcRect/>
          <a:stretch>
            <a:fillRect/>
          </a:stretch>
        </p:blipFill>
        <p:spPr bwMode="auto">
          <a:xfrm>
            <a:off x="381000" y="457200"/>
            <a:ext cx="6859587" cy="4619625"/>
          </a:xfrm>
          <a:prstGeom prst="rect">
            <a:avLst/>
          </a:prstGeom>
          <a:noFill/>
        </p:spPr>
      </p:pic>
      <p:pic>
        <p:nvPicPr>
          <p:cNvPr id="97283" name="Picture 3" descr="C:\Users\Admin\Desktop\Roni Backup data\DU 2018 July-Dec\Software Engineering PPt\SE test\194.PNG"/>
          <p:cNvPicPr>
            <a:picLocks noChangeAspect="1" noChangeArrowheads="1"/>
          </p:cNvPicPr>
          <p:nvPr/>
        </p:nvPicPr>
        <p:blipFill>
          <a:blip r:embed="rId3" cstate="print"/>
          <a:srcRect/>
          <a:stretch>
            <a:fillRect/>
          </a:stretch>
        </p:blipFill>
        <p:spPr bwMode="auto">
          <a:xfrm>
            <a:off x="7239000" y="457200"/>
            <a:ext cx="1143000" cy="457200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85000" lnSpcReduction="20000"/>
          </a:bodyPr>
          <a:lstStyle/>
          <a:p>
            <a:pPr algn="just"/>
            <a:r>
              <a:rPr lang="en-US" dirty="0" smtClean="0"/>
              <a:t>For this condition, we can create 8 different test cases and ensure complete coverage based on the above table.</a:t>
            </a:r>
          </a:p>
          <a:p>
            <a:pPr marL="971550" lvl="1" indent="-514350" algn="just">
              <a:buFont typeface="+mj-lt"/>
              <a:buAutoNum type="arabicPeriod"/>
            </a:pPr>
            <a:r>
              <a:rPr lang="en-US" dirty="0" smtClean="0"/>
              <a:t>Upload a photo with format '.jpg', size less than 32kb and resolution 137*177 and click on upload. Expected result is “</a:t>
            </a:r>
            <a:r>
              <a:rPr lang="en-US" b="1" i="1" dirty="0" smtClean="0"/>
              <a:t>Photo should upload successfully</a:t>
            </a:r>
            <a:r>
              <a:rPr lang="en-US" dirty="0" smtClean="0"/>
              <a:t>”</a:t>
            </a:r>
          </a:p>
          <a:p>
            <a:pPr marL="971550" lvl="1" indent="-514350" algn="just">
              <a:buFont typeface="+mj-lt"/>
              <a:buAutoNum type="arabicPeriod"/>
            </a:pPr>
            <a:r>
              <a:rPr lang="en-US" dirty="0" smtClean="0"/>
              <a:t>Upload a photo with format '.jpg', size less than 32kb and resolution not 137*177 and click on upload. Expected result is Error message “</a:t>
            </a:r>
            <a:r>
              <a:rPr lang="en-US" b="1" i="1" dirty="0" smtClean="0"/>
              <a:t>resolution mismatch should be displayed</a:t>
            </a:r>
            <a:r>
              <a:rPr lang="en-US" dirty="0" smtClean="0"/>
              <a:t>”</a:t>
            </a:r>
          </a:p>
          <a:p>
            <a:pPr marL="971550" lvl="1" indent="-514350" algn="just">
              <a:buFont typeface="+mj-lt"/>
              <a:buAutoNum type="arabicPeriod"/>
            </a:pPr>
            <a:r>
              <a:rPr lang="en-US" dirty="0" smtClean="0"/>
              <a:t>Upload a photo with format '.jpg', size more than 32kb and resolution 137*177 and click on upload. Expected result is Error message “</a:t>
            </a:r>
            <a:r>
              <a:rPr lang="en-US" b="1" i="1" dirty="0" smtClean="0"/>
              <a:t>size mismatch should be displayed</a:t>
            </a:r>
            <a:r>
              <a:rPr lang="en-US" dirty="0" smtClean="0"/>
              <a:t>”</a:t>
            </a:r>
          </a:p>
          <a:p>
            <a:pPr marL="971550" lvl="1" indent="-514350" algn="just">
              <a:buFont typeface="+mj-lt"/>
              <a:buAutoNum type="arabicPeriod"/>
            </a:pPr>
            <a:r>
              <a:rPr lang="en-US" dirty="0" smtClean="0"/>
              <a:t>Upload a photo with format '.jpg', size less than 32kb and resolution not 137*177 and click on upload. Expected result is Error message “</a:t>
            </a:r>
            <a:r>
              <a:rPr lang="en-US" b="1" i="1" dirty="0" smtClean="0"/>
              <a:t>size and resolution mismatch should be displayed</a:t>
            </a:r>
            <a:r>
              <a:rPr lang="en-US" dirty="0" smtClean="0"/>
              <a:t>”</a:t>
            </a:r>
          </a:p>
          <a:p>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20000"/>
          </a:bodyPr>
          <a:lstStyle/>
          <a:p>
            <a:pPr lvl="1" algn="just">
              <a:buNone/>
            </a:pPr>
            <a:r>
              <a:rPr lang="en-US" dirty="0" smtClean="0"/>
              <a:t>5. Upload a photo with format other than '.jpg', size less than 32kb and resolution 137*177 and click on upload. Expected result is “</a:t>
            </a:r>
            <a:r>
              <a:rPr lang="en-US" b="1" i="1" dirty="0" smtClean="0"/>
              <a:t>Error message for format mismatch should be displayed</a:t>
            </a:r>
            <a:r>
              <a:rPr lang="en-US" dirty="0" smtClean="0"/>
              <a:t>”</a:t>
            </a:r>
          </a:p>
          <a:p>
            <a:pPr lvl="1" algn="just">
              <a:buNone/>
            </a:pPr>
            <a:endParaRPr lang="en-US" dirty="0" smtClean="0"/>
          </a:p>
          <a:p>
            <a:pPr lvl="1" algn="just">
              <a:buNone/>
            </a:pPr>
            <a:r>
              <a:rPr lang="en-US" dirty="0" smtClean="0"/>
              <a:t>6. Upload a photo with format other than '.jpg', size less than 32kb and resolution not 137*177 and click on upload. Expected result is “</a:t>
            </a:r>
            <a:r>
              <a:rPr lang="en-US" b="1" i="1" dirty="0" smtClean="0"/>
              <a:t>Error message format and resolution mismatch should be displayed</a:t>
            </a:r>
            <a:r>
              <a:rPr lang="en-US" dirty="0" smtClean="0"/>
              <a:t>”</a:t>
            </a:r>
          </a:p>
          <a:p>
            <a:pPr lvl="1" algn="just">
              <a:buNone/>
            </a:pPr>
            <a:r>
              <a:rPr lang="en-US" dirty="0" smtClean="0"/>
              <a:t>7. Upload a photo with format other than '.jpg', size more than 32kb and resolution 137*177 and click on upload. Expected result is “</a:t>
            </a:r>
            <a:r>
              <a:rPr lang="en-US" b="1" i="1" dirty="0" smtClean="0"/>
              <a:t>Error message for format and size mismatch should be displayed</a:t>
            </a:r>
            <a:r>
              <a:rPr lang="en-US" dirty="0" smtClean="0"/>
              <a:t>”</a:t>
            </a:r>
          </a:p>
          <a:p>
            <a:pPr lvl="1" algn="just">
              <a:buNone/>
            </a:pPr>
            <a:r>
              <a:rPr lang="en-US" dirty="0" smtClean="0"/>
              <a:t>8. Upload a photo with format other than '.jpg', size more than 32kb and resolution not 137*177 and click on upload. Expected result is “</a:t>
            </a:r>
            <a:r>
              <a:rPr lang="en-US" b="1" i="1" dirty="0" smtClean="0"/>
              <a:t>Error message for format, size and resolution mismatch should be displayed</a:t>
            </a:r>
            <a:r>
              <a:rPr lang="en-US" dirty="0" smtClean="0"/>
              <a:t>”</a:t>
            </a:r>
          </a:p>
          <a:p>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458200" cy="5897563"/>
          </a:xfrm>
        </p:spPr>
        <p:txBody>
          <a:bodyPr>
            <a:normAutofit lnSpcReduction="10000"/>
          </a:bodyPr>
          <a:lstStyle/>
          <a:p>
            <a:pPr algn="just"/>
            <a:r>
              <a:rPr lang="en-US" b="1" dirty="0" smtClean="0"/>
              <a:t>Structural Testing:</a:t>
            </a:r>
          </a:p>
          <a:p>
            <a:pPr algn="just"/>
            <a:endParaRPr lang="en-US" b="1" dirty="0" smtClean="0"/>
          </a:p>
          <a:p>
            <a:pPr lvl="1" algn="just"/>
            <a:r>
              <a:rPr lang="en-US" dirty="0" smtClean="0"/>
              <a:t>It is a complementary approach to functional testing and is also called white box testing.</a:t>
            </a:r>
          </a:p>
          <a:p>
            <a:pPr lvl="1" algn="just"/>
            <a:endParaRPr lang="en-US" dirty="0" smtClean="0"/>
          </a:p>
          <a:p>
            <a:pPr lvl="1" algn="just"/>
            <a:r>
              <a:rPr lang="en-US" dirty="0" smtClean="0"/>
              <a:t>It permits us to examine the internal structure of the program.</a:t>
            </a:r>
          </a:p>
          <a:p>
            <a:pPr lvl="1" algn="just"/>
            <a:endParaRPr lang="en-US" dirty="0" smtClean="0"/>
          </a:p>
          <a:p>
            <a:pPr lvl="1" algn="just"/>
            <a:r>
              <a:rPr lang="en-US" dirty="0" smtClean="0"/>
              <a:t>In this strategy, we derive test cases from an examination of the program’s logic.</a:t>
            </a:r>
          </a:p>
          <a:p>
            <a:pPr lvl="2" algn="just"/>
            <a:r>
              <a:rPr lang="en-US" dirty="0" smtClean="0"/>
              <a:t>For </a:t>
            </a:r>
            <a:r>
              <a:rPr lang="en-US" dirty="0" err="1" smtClean="0"/>
              <a:t>eg</a:t>
            </a:r>
            <a:r>
              <a:rPr lang="en-US" dirty="0" smtClean="0"/>
              <a:t>., if the first statement of the code is </a:t>
            </a:r>
            <a:br>
              <a:rPr lang="en-US" dirty="0" smtClean="0"/>
            </a:br>
            <a:r>
              <a:rPr lang="en-US" dirty="0" smtClean="0"/>
              <a:t>“if(x&lt;=100)”, then we may try testing the program with a test case of 100.</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458200" cy="5592763"/>
          </a:xfrm>
        </p:spPr>
        <p:txBody>
          <a:bodyPr>
            <a:normAutofit/>
          </a:bodyPr>
          <a:lstStyle/>
          <a:p>
            <a:pPr lvl="1"/>
            <a:r>
              <a:rPr lang="en-US" dirty="0" smtClean="0"/>
              <a:t>It may find those errors which have been missed by functional testing.</a:t>
            </a:r>
          </a:p>
          <a:p>
            <a:pPr lvl="1"/>
            <a:endParaRPr lang="en-US" dirty="0" smtClean="0"/>
          </a:p>
          <a:p>
            <a:pPr lvl="1" algn="just"/>
            <a:r>
              <a:rPr lang="en-US" dirty="0" smtClean="0"/>
              <a:t>If  we want to look into the program, examine the code and watch it as it runs, then the activity is dynamic and therefore called </a:t>
            </a:r>
            <a:r>
              <a:rPr lang="en-US" b="1" dirty="0" smtClean="0"/>
              <a:t>dynamic white testing box testing.</a:t>
            </a:r>
          </a:p>
          <a:p>
            <a:pPr lvl="1" algn="just"/>
            <a:endParaRPr lang="en-US" b="1" dirty="0" smtClean="0"/>
          </a:p>
          <a:p>
            <a:pPr lvl="1" algn="just"/>
            <a:r>
              <a:rPr lang="en-US" dirty="0" smtClean="0"/>
              <a:t>If we want to test the program without running it; meaning thereby examining and reviewing it; then it is called </a:t>
            </a:r>
            <a:r>
              <a:rPr lang="en-US" b="1" dirty="0" smtClean="0"/>
              <a:t>static white box testing.</a:t>
            </a:r>
            <a:endParaRPr lang="en-US" b="1"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lvl="1" algn="just"/>
            <a:r>
              <a:rPr lang="en-US" dirty="0" smtClean="0"/>
              <a:t>Pick enough paths to assure that every source statement is executed at least once.</a:t>
            </a:r>
          </a:p>
          <a:p>
            <a:pPr lvl="1" algn="just"/>
            <a:r>
              <a:rPr lang="en-US" dirty="0" smtClean="0"/>
              <a:t>It is mostly applicable to new software for module or unit testing.</a:t>
            </a:r>
          </a:p>
          <a:p>
            <a:pPr lvl="1" algn="just"/>
            <a:r>
              <a:rPr lang="en-US" dirty="0" smtClean="0"/>
              <a:t>It requires complete knowledge of the program’s structure and used by developers to  unit test their own code.</a:t>
            </a:r>
          </a:p>
          <a:p>
            <a:pPr lvl="1" algn="just"/>
            <a:r>
              <a:rPr lang="en-US" dirty="0" smtClean="0"/>
              <a:t>The effectiveness of path testing rapidly deteriorates as the size of the software under test increases. It is rarely, if ever, used for system testing.</a:t>
            </a:r>
          </a:p>
          <a:p>
            <a:endParaRPr lang="en-US" dirty="0" smtClean="0"/>
          </a:p>
          <a:p>
            <a:pPr lvl="1"/>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Admin\Desktop\Roni Backup data\DU 2018 July-Dec\Software Engineering PPt\SE test\191.PNG"/>
          <p:cNvPicPr>
            <a:picLocks noChangeAspect="1" noChangeArrowheads="1"/>
          </p:cNvPicPr>
          <p:nvPr/>
        </p:nvPicPr>
        <p:blipFill>
          <a:blip r:embed="rId2" cstate="print"/>
          <a:srcRect/>
          <a:stretch>
            <a:fillRect/>
          </a:stretch>
        </p:blipFill>
        <p:spPr bwMode="auto">
          <a:xfrm>
            <a:off x="609600" y="914400"/>
            <a:ext cx="7467600" cy="25146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dmin\Desktop\Roni Backup data\DU 2018 July-Dec\Software Engineering PPt\SE test\9.PNG"/>
          <p:cNvPicPr>
            <a:picLocks noChangeAspect="1" noChangeArrowheads="1"/>
          </p:cNvPicPr>
          <p:nvPr/>
        </p:nvPicPr>
        <p:blipFill>
          <a:blip r:embed="rId2" cstate="print"/>
          <a:srcRect/>
          <a:stretch>
            <a:fillRect/>
          </a:stretch>
        </p:blipFill>
        <p:spPr bwMode="auto">
          <a:xfrm>
            <a:off x="381000" y="609600"/>
            <a:ext cx="8382000" cy="57150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10000"/>
          </a:bodyPr>
          <a:lstStyle/>
          <a:p>
            <a:pPr algn="just"/>
            <a:r>
              <a:rPr lang="en-US" b="1" dirty="0" smtClean="0"/>
              <a:t>Flow Graph</a:t>
            </a:r>
            <a:r>
              <a:rPr lang="en-US" dirty="0" smtClean="0"/>
              <a:t>: </a:t>
            </a:r>
          </a:p>
          <a:p>
            <a:pPr lvl="1" algn="just"/>
            <a:r>
              <a:rPr lang="en-US" dirty="0" smtClean="0"/>
              <a:t>The control of a program can be analyzed using graphical representation known as flow graph.</a:t>
            </a:r>
          </a:p>
          <a:p>
            <a:pPr lvl="1" algn="just"/>
            <a:endParaRPr lang="en-US" dirty="0" smtClean="0"/>
          </a:p>
          <a:p>
            <a:pPr lvl="1" algn="just"/>
            <a:r>
              <a:rPr lang="en-US" dirty="0" smtClean="0"/>
              <a:t>The flow graph is a directed graph in which modes are either entire statements or fragments of a statement, and edges represents flow of control.</a:t>
            </a:r>
          </a:p>
          <a:p>
            <a:pPr lvl="1" algn="just"/>
            <a:endParaRPr lang="en-US" dirty="0" smtClean="0"/>
          </a:p>
          <a:p>
            <a:pPr lvl="1" algn="just"/>
            <a:r>
              <a:rPr lang="en-US" dirty="0" smtClean="0"/>
              <a:t>If I and j are nodes in the program graph, there is an edge from node </a:t>
            </a:r>
            <a:r>
              <a:rPr lang="en-US" i="1" dirty="0" err="1" smtClean="0"/>
              <a:t>i</a:t>
            </a:r>
            <a:r>
              <a:rPr lang="en-US" dirty="0" smtClean="0"/>
              <a:t> to node </a:t>
            </a:r>
            <a:r>
              <a:rPr lang="en-US" i="1" dirty="0" smtClean="0"/>
              <a:t>j</a:t>
            </a:r>
            <a:r>
              <a:rPr lang="en-US" dirty="0" smtClean="0"/>
              <a:t> if the statement(fragment) corresponding to node</a:t>
            </a:r>
            <a:r>
              <a:rPr lang="en-US" i="1" dirty="0" smtClean="0"/>
              <a:t> j </a:t>
            </a:r>
            <a:r>
              <a:rPr lang="en-US" dirty="0" smtClean="0"/>
              <a:t>can be executed immediately after the statement(fragment) corresponding to node </a:t>
            </a:r>
            <a:r>
              <a:rPr lang="en-US" i="1" dirty="0" err="1" smtClean="0"/>
              <a:t>i</a:t>
            </a:r>
            <a:r>
              <a:rPr lang="en-US" dirty="0" smtClean="0"/>
              <a:t>.</a:t>
            </a:r>
          </a:p>
          <a:p>
            <a:pPr lvl="1" algn="just"/>
            <a:endParaRPr lang="en-US" dirty="0" smtClean="0"/>
          </a:p>
          <a:p>
            <a:pPr lvl="1" algn="just"/>
            <a:endParaRPr lang="en-US" dirty="0" smtClean="0"/>
          </a:p>
          <a:p>
            <a:pPr lvl="1" algn="just"/>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4210" name="Picture 2" descr="C:\Users\Admin\Desktop\Roni Backup data\DU 2018 July-Dec\Software Engineering PPt\SE test\107.PNG"/>
          <p:cNvPicPr>
            <a:picLocks noChangeAspect="1" noChangeArrowheads="1"/>
          </p:cNvPicPr>
          <p:nvPr/>
        </p:nvPicPr>
        <p:blipFill>
          <a:blip r:embed="rId2" cstate="print"/>
          <a:srcRect/>
          <a:stretch>
            <a:fillRect/>
          </a:stretch>
        </p:blipFill>
        <p:spPr bwMode="auto">
          <a:xfrm>
            <a:off x="457200" y="381000"/>
            <a:ext cx="8305800" cy="594360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fontScale="55000" lnSpcReduction="20000"/>
          </a:bodyPr>
          <a:lstStyle/>
          <a:p>
            <a:r>
              <a:rPr lang="en-US" b="1" dirty="0" smtClean="0"/>
              <a:t>Fibonacci series C program using a for loop</a:t>
            </a:r>
          </a:p>
          <a:p>
            <a:r>
              <a:rPr lang="en-US" i="1" dirty="0" smtClean="0"/>
              <a:t>/* Fibonacci series program in C language */</a:t>
            </a:r>
            <a:endParaRPr lang="en-US" dirty="0" smtClean="0"/>
          </a:p>
          <a:p>
            <a:r>
              <a:rPr lang="en-US" dirty="0" smtClean="0"/>
              <a:t>#include &lt;</a:t>
            </a:r>
            <a:r>
              <a:rPr lang="en-US" dirty="0" err="1" smtClean="0"/>
              <a:t>stdio.h</a:t>
            </a:r>
            <a:r>
              <a:rPr lang="en-US" dirty="0" smtClean="0"/>
              <a:t>&gt;</a:t>
            </a:r>
          </a:p>
          <a:p>
            <a:r>
              <a:rPr lang="en-US" dirty="0" smtClean="0"/>
              <a:t> </a:t>
            </a:r>
          </a:p>
          <a:p>
            <a:pPr marL="514350" indent="-514350">
              <a:buFont typeface="+mj-lt"/>
              <a:buAutoNum type="arabicPeriod"/>
            </a:pPr>
            <a:r>
              <a:rPr lang="en-US" dirty="0" smtClean="0"/>
              <a:t>int main()</a:t>
            </a:r>
          </a:p>
          <a:p>
            <a:pPr marL="514350" indent="-514350">
              <a:buFont typeface="+mj-lt"/>
              <a:buAutoNum type="arabicPeriod"/>
            </a:pPr>
            <a:r>
              <a:rPr lang="en-US" dirty="0" smtClean="0"/>
              <a:t>{</a:t>
            </a:r>
          </a:p>
          <a:p>
            <a:pPr marL="514350" indent="-514350">
              <a:buFont typeface="+mj-lt"/>
              <a:buAutoNum type="arabicPeriod"/>
            </a:pPr>
            <a:r>
              <a:rPr lang="en-US" dirty="0" smtClean="0"/>
              <a:t>  int n, first = 0, second = 1, next, c; </a:t>
            </a:r>
          </a:p>
          <a:p>
            <a:pPr marL="514350" indent="-514350">
              <a:buFont typeface="+mj-lt"/>
              <a:buAutoNum type="arabicPeriod"/>
            </a:pPr>
            <a:r>
              <a:rPr lang="en-US" dirty="0" smtClean="0"/>
              <a:t>  </a:t>
            </a:r>
            <a:r>
              <a:rPr lang="en-US" dirty="0" err="1" smtClean="0"/>
              <a:t>printf</a:t>
            </a:r>
            <a:r>
              <a:rPr lang="en-US" dirty="0" smtClean="0"/>
              <a:t>("Enter the number of terms</a:t>
            </a:r>
            <a:r>
              <a:rPr lang="en-US" b="1" dirty="0" smtClean="0"/>
              <a:t>\n</a:t>
            </a:r>
            <a:r>
              <a:rPr lang="en-US" dirty="0" smtClean="0"/>
              <a:t>");</a:t>
            </a:r>
          </a:p>
          <a:p>
            <a:pPr marL="514350" indent="-514350">
              <a:buFont typeface="+mj-lt"/>
              <a:buAutoNum type="arabicPeriod"/>
            </a:pPr>
            <a:r>
              <a:rPr lang="en-US" dirty="0" smtClean="0"/>
              <a:t>  </a:t>
            </a:r>
            <a:r>
              <a:rPr lang="en-US" dirty="0" err="1" smtClean="0"/>
              <a:t>scanf</a:t>
            </a:r>
            <a:r>
              <a:rPr lang="en-US" dirty="0" smtClean="0"/>
              <a:t>("%d", &amp;n);</a:t>
            </a:r>
          </a:p>
          <a:p>
            <a:pPr marL="514350" indent="-514350">
              <a:buFont typeface="+mj-lt"/>
              <a:buAutoNum type="arabicPeriod"/>
            </a:pPr>
            <a:r>
              <a:rPr lang="en-US" dirty="0" smtClean="0"/>
              <a:t>  </a:t>
            </a:r>
            <a:r>
              <a:rPr lang="en-US" dirty="0" err="1" smtClean="0"/>
              <a:t>printf</a:t>
            </a:r>
            <a:r>
              <a:rPr lang="en-US" dirty="0" smtClean="0"/>
              <a:t>("First %d terms of Fibonacci series are:</a:t>
            </a:r>
            <a:r>
              <a:rPr lang="en-US" b="1" dirty="0" smtClean="0"/>
              <a:t>\n</a:t>
            </a:r>
            <a:r>
              <a:rPr lang="en-US" dirty="0" smtClean="0"/>
              <a:t>", n);</a:t>
            </a:r>
          </a:p>
          <a:p>
            <a:pPr marL="514350" indent="-514350">
              <a:buFont typeface="+mj-lt"/>
              <a:buAutoNum type="arabicPeriod"/>
            </a:pPr>
            <a:r>
              <a:rPr lang="en-US" dirty="0" smtClean="0"/>
              <a:t>  for (c = 0; c &lt; n; </a:t>
            </a:r>
            <a:r>
              <a:rPr lang="en-US" dirty="0" err="1" smtClean="0"/>
              <a:t>c++</a:t>
            </a:r>
            <a:r>
              <a:rPr lang="en-US" dirty="0" smtClean="0"/>
              <a:t>)</a:t>
            </a:r>
          </a:p>
          <a:p>
            <a:pPr marL="514350" indent="-514350">
              <a:buFont typeface="+mj-lt"/>
              <a:buAutoNum type="arabicPeriod"/>
            </a:pPr>
            <a:r>
              <a:rPr lang="en-US" dirty="0" smtClean="0"/>
              <a:t>  {</a:t>
            </a:r>
          </a:p>
          <a:p>
            <a:pPr marL="514350" indent="-514350">
              <a:buFont typeface="+mj-lt"/>
              <a:buAutoNum type="arabicPeriod"/>
            </a:pPr>
            <a:r>
              <a:rPr lang="en-US" dirty="0" smtClean="0"/>
              <a:t>    if (c &lt;= 1)</a:t>
            </a:r>
          </a:p>
          <a:p>
            <a:pPr marL="514350" indent="-514350">
              <a:buFont typeface="+mj-lt"/>
              <a:buAutoNum type="arabicPeriod"/>
            </a:pPr>
            <a:r>
              <a:rPr lang="en-US" dirty="0" smtClean="0"/>
              <a:t>    next = c;</a:t>
            </a:r>
          </a:p>
          <a:p>
            <a:pPr marL="514350" indent="-514350">
              <a:buFont typeface="+mj-lt"/>
              <a:buAutoNum type="arabicPeriod"/>
            </a:pPr>
            <a:r>
              <a:rPr lang="en-US" dirty="0" smtClean="0"/>
              <a:t>    else</a:t>
            </a:r>
          </a:p>
          <a:p>
            <a:pPr marL="514350" indent="-514350">
              <a:buFont typeface="+mj-lt"/>
              <a:buAutoNum type="arabicPeriod"/>
            </a:pPr>
            <a:r>
              <a:rPr lang="en-US" dirty="0" smtClean="0"/>
              <a:t>    {</a:t>
            </a:r>
          </a:p>
          <a:p>
            <a:pPr marL="514350" indent="-514350">
              <a:buFont typeface="+mj-lt"/>
              <a:buAutoNum type="arabicPeriod"/>
            </a:pPr>
            <a:r>
              <a:rPr lang="en-US" dirty="0" smtClean="0"/>
              <a:t>      next = first + second;</a:t>
            </a:r>
          </a:p>
          <a:p>
            <a:pPr marL="514350" indent="-514350">
              <a:buFont typeface="+mj-lt"/>
              <a:buAutoNum type="arabicPeriod"/>
            </a:pPr>
            <a:r>
              <a:rPr lang="en-US" dirty="0" smtClean="0"/>
              <a:t>      first = second;</a:t>
            </a:r>
          </a:p>
          <a:p>
            <a:pPr marL="514350" indent="-514350">
              <a:buFont typeface="+mj-lt"/>
              <a:buAutoNum type="arabicPeriod"/>
            </a:pPr>
            <a:r>
              <a:rPr lang="en-US" dirty="0" smtClean="0"/>
              <a:t>      second = next;</a:t>
            </a:r>
          </a:p>
          <a:p>
            <a:pPr marL="514350" indent="-514350">
              <a:buFont typeface="+mj-lt"/>
              <a:buAutoNum type="arabicPeriod"/>
            </a:pPr>
            <a:r>
              <a:rPr lang="en-US" dirty="0" smtClean="0"/>
              <a:t>    }</a:t>
            </a:r>
          </a:p>
          <a:p>
            <a:pPr marL="514350" indent="-514350">
              <a:buFont typeface="+mj-lt"/>
              <a:buAutoNum type="arabicPeriod"/>
            </a:pPr>
            <a:r>
              <a:rPr lang="en-US" dirty="0" smtClean="0"/>
              <a:t>    </a:t>
            </a:r>
            <a:r>
              <a:rPr lang="en-US" dirty="0" err="1" smtClean="0"/>
              <a:t>printf</a:t>
            </a:r>
            <a:r>
              <a:rPr lang="en-US" dirty="0" smtClean="0"/>
              <a:t>("%d</a:t>
            </a:r>
            <a:r>
              <a:rPr lang="en-US" b="1" dirty="0" smtClean="0"/>
              <a:t>\n</a:t>
            </a:r>
            <a:r>
              <a:rPr lang="en-US" dirty="0" smtClean="0"/>
              <a:t>", next);</a:t>
            </a:r>
          </a:p>
          <a:p>
            <a:pPr marL="514350" indent="-514350">
              <a:buFont typeface="+mj-lt"/>
              <a:buAutoNum type="arabicPeriod"/>
            </a:pPr>
            <a:r>
              <a:rPr lang="en-US" dirty="0" smtClean="0"/>
              <a:t>  }</a:t>
            </a:r>
          </a:p>
          <a:p>
            <a:pPr marL="514350" indent="-514350">
              <a:buFont typeface="+mj-lt"/>
              <a:buAutoNum type="arabicPeriod"/>
            </a:pPr>
            <a:r>
              <a:rPr lang="en-US" dirty="0" smtClean="0"/>
              <a:t>  return 0;</a:t>
            </a:r>
          </a:p>
          <a:p>
            <a:pPr marL="514350" indent="-514350">
              <a:buFont typeface="+mj-lt"/>
              <a:buAutoNum type="arabicPeriod"/>
            </a:pPr>
            <a:r>
              <a:rPr lang="en-US" dirty="0" smtClean="0"/>
              <a:t>}</a:t>
            </a:r>
          </a:p>
          <a:p>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C:\Users\Admin\Desktop\Roni Backup data\DU 2018 July-Dec\Software Engineering PPt\SE test\107.PNG"/>
          <p:cNvPicPr>
            <a:picLocks noChangeAspect="1" noChangeArrowheads="1"/>
          </p:cNvPicPr>
          <p:nvPr/>
        </p:nvPicPr>
        <p:blipFill>
          <a:blip r:embed="rId2" cstate="print"/>
          <a:srcRect/>
          <a:stretch>
            <a:fillRect/>
          </a:stretch>
        </p:blipFill>
        <p:spPr bwMode="auto">
          <a:xfrm>
            <a:off x="1036638" y="1485900"/>
            <a:ext cx="7069137" cy="3886200"/>
          </a:xfrm>
          <a:prstGeom prst="rect">
            <a:avLst/>
          </a:prstGeom>
          <a:noFill/>
        </p:spPr>
      </p:pic>
      <p:pic>
        <p:nvPicPr>
          <p:cNvPr id="14339" name="Picture 3" descr="C:\Users\Admin\Desktop\Roni Backup data\DU 2018 July-Dec\Software Engineering PPt\SE test\108.PNG"/>
          <p:cNvPicPr>
            <a:picLocks noChangeAspect="1" noChangeArrowheads="1"/>
          </p:cNvPicPr>
          <p:nvPr/>
        </p:nvPicPr>
        <p:blipFill>
          <a:blip r:embed="rId3" cstate="print"/>
          <a:srcRect/>
          <a:stretch>
            <a:fillRect/>
          </a:stretch>
        </p:blipFill>
        <p:spPr bwMode="auto">
          <a:xfrm>
            <a:off x="228600" y="152400"/>
            <a:ext cx="8610600" cy="6172200"/>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C:\Users\Admin\Desktop\Roni Backup data\DU 2018 July-Dec\Software Engineering PPt\SE test\109.PNG"/>
          <p:cNvPicPr>
            <a:picLocks noChangeAspect="1" noChangeArrowheads="1"/>
          </p:cNvPicPr>
          <p:nvPr/>
        </p:nvPicPr>
        <p:blipFill>
          <a:blip r:embed="rId2" cstate="print"/>
          <a:srcRect/>
          <a:stretch>
            <a:fillRect/>
          </a:stretch>
        </p:blipFill>
        <p:spPr bwMode="auto">
          <a:xfrm>
            <a:off x="304800" y="152400"/>
            <a:ext cx="8458199" cy="61722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C:\Users\Admin\Desktop\Roni Backup data\DU 2018 July-Dec\Software Engineering PPt\SE test\110.PNG"/>
          <p:cNvPicPr>
            <a:picLocks noChangeAspect="1" noChangeArrowheads="1"/>
          </p:cNvPicPr>
          <p:nvPr/>
        </p:nvPicPr>
        <p:blipFill>
          <a:blip r:embed="rId2" cstate="print"/>
          <a:srcRect/>
          <a:stretch>
            <a:fillRect/>
          </a:stretch>
        </p:blipFill>
        <p:spPr bwMode="auto">
          <a:xfrm>
            <a:off x="304800" y="228600"/>
            <a:ext cx="8458200" cy="6019800"/>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C:\Users\Admin\Desktop\Roni Backup data\DU 2018 July-Dec\Software Engineering PPt\SE test\111.PNG"/>
          <p:cNvPicPr>
            <a:picLocks noChangeAspect="1" noChangeArrowheads="1"/>
          </p:cNvPicPr>
          <p:nvPr/>
        </p:nvPicPr>
        <p:blipFill>
          <a:blip r:embed="rId2" cstate="print"/>
          <a:srcRect/>
          <a:stretch>
            <a:fillRect/>
          </a:stretch>
        </p:blipFill>
        <p:spPr bwMode="auto">
          <a:xfrm>
            <a:off x="381000" y="0"/>
            <a:ext cx="8458200" cy="68580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C:\Users\Admin\Desktop\Roni Backup data\DU 2018 July-Dec\Software Engineering PPt\SE test\112.PNG"/>
          <p:cNvPicPr>
            <a:picLocks noChangeAspect="1" noChangeArrowheads="1"/>
          </p:cNvPicPr>
          <p:nvPr/>
        </p:nvPicPr>
        <p:blipFill>
          <a:blip r:embed="rId2" cstate="print"/>
          <a:srcRect/>
          <a:stretch>
            <a:fillRect/>
          </a:stretch>
        </p:blipFill>
        <p:spPr bwMode="auto">
          <a:xfrm>
            <a:off x="381000" y="228600"/>
            <a:ext cx="8001000" cy="5867400"/>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descr="C:\Users\Admin\Desktop\Roni Backup data\DU 2018 July-Dec\Software Engineering PPt\SE test\113.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19459" name="Picture 3" descr="C:\Users\Admin\Desktop\Roni Backup data\DU 2018 July-Dec\Software Engineering PPt\SE test\New Doc 2018-10-09 23.33.00_1.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6" name="TextBox 5"/>
          <p:cNvSpPr txBox="1"/>
          <p:nvPr/>
        </p:nvSpPr>
        <p:spPr>
          <a:xfrm>
            <a:off x="228600" y="5943600"/>
            <a:ext cx="3886200" cy="646331"/>
          </a:xfrm>
          <a:prstGeom prst="rect">
            <a:avLst/>
          </a:prstGeom>
          <a:noFill/>
        </p:spPr>
        <p:txBody>
          <a:bodyPr wrap="square" rtlCol="0">
            <a:spAutoFit/>
          </a:bodyPr>
          <a:lstStyle/>
          <a:p>
            <a:r>
              <a:rPr lang="en-US" b="1" dirty="0" smtClean="0"/>
              <a:t>Fig:  Flow Graph of previous data problem</a:t>
            </a:r>
            <a:endParaRPr lang="en-US" b="1"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dirty="0" smtClean="0"/>
              <a:t>Decision to Decision(DD) path graph:</a:t>
            </a:r>
          </a:p>
          <a:p>
            <a:pPr algn="just"/>
            <a:endParaRPr lang="en-US" dirty="0" smtClean="0"/>
          </a:p>
          <a:p>
            <a:pPr lvl="1" algn="just"/>
            <a:r>
              <a:rPr lang="en-US" dirty="0" smtClean="0"/>
              <a:t>We generate the DD path graph from the flow graph.</a:t>
            </a:r>
          </a:p>
          <a:p>
            <a:pPr lvl="1" algn="just"/>
            <a:endParaRPr lang="en-US" dirty="0" smtClean="0"/>
          </a:p>
          <a:p>
            <a:pPr lvl="1" algn="just"/>
            <a:r>
              <a:rPr lang="en-US" dirty="0" smtClean="0"/>
              <a:t>Here, we concentrate only on decision nodes.</a:t>
            </a:r>
          </a:p>
          <a:p>
            <a:pPr lvl="1" algn="just"/>
            <a:endParaRPr lang="en-US" dirty="0" smtClean="0"/>
          </a:p>
          <a:p>
            <a:pPr lvl="1" algn="just"/>
            <a:r>
              <a:rPr lang="en-US" dirty="0" smtClean="0"/>
              <a:t>The nodes of flow graph, which are in a sequence are combined together in a single node.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C:\Users\Admin\Desktop\Roni Backup data\DU 2018 July-Dec\Software Engineering PPt\SE test\10.PNG"/>
          <p:cNvPicPr>
            <a:picLocks noChangeAspect="1" noChangeArrowheads="1"/>
          </p:cNvPicPr>
          <p:nvPr/>
        </p:nvPicPr>
        <p:blipFill>
          <a:blip r:embed="rId2" cstate="print"/>
          <a:srcRect/>
          <a:stretch>
            <a:fillRect/>
          </a:stretch>
        </p:blipFill>
        <p:spPr bwMode="auto">
          <a:xfrm>
            <a:off x="228601" y="152400"/>
            <a:ext cx="8686799" cy="54864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C:\Users\Admin\Desktop\Roni Backup data\DU 2018 July-Dec\Software Engineering PPt\SE test\114.PNG"/>
          <p:cNvPicPr>
            <a:picLocks noChangeAspect="1" noChangeArrowheads="1"/>
          </p:cNvPicPr>
          <p:nvPr/>
        </p:nvPicPr>
        <p:blipFill>
          <a:blip r:embed="rId2" cstate="print"/>
          <a:srcRect/>
          <a:stretch>
            <a:fillRect/>
          </a:stretch>
        </p:blipFill>
        <p:spPr bwMode="auto">
          <a:xfrm>
            <a:off x="228600" y="228600"/>
            <a:ext cx="8534400" cy="6248400"/>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C:\Users\Admin\Desktop\Roni Backup data\DU 2018 July-Dec\Software Engineering PPt\SE test\115.PNG"/>
          <p:cNvPicPr>
            <a:picLocks noChangeAspect="1" noChangeArrowheads="1"/>
          </p:cNvPicPr>
          <p:nvPr/>
        </p:nvPicPr>
        <p:blipFill>
          <a:blip r:embed="rId2" cstate="print"/>
          <a:srcRect/>
          <a:stretch>
            <a:fillRect/>
          </a:stretch>
        </p:blipFill>
        <p:spPr bwMode="auto">
          <a:xfrm>
            <a:off x="381000" y="228600"/>
            <a:ext cx="8229600" cy="6172200"/>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C:\Users\Admin\Desktop\Roni Backup data\DU 2018 July-Dec\Software Engineering PPt\SE test\116.PNG"/>
          <p:cNvPicPr>
            <a:picLocks noChangeAspect="1" noChangeArrowheads="1"/>
          </p:cNvPicPr>
          <p:nvPr/>
        </p:nvPicPr>
        <p:blipFill>
          <a:blip r:embed="rId2" cstate="print"/>
          <a:srcRect/>
          <a:stretch>
            <a:fillRect/>
          </a:stretch>
        </p:blipFill>
        <p:spPr bwMode="auto">
          <a:xfrm>
            <a:off x="381000" y="228600"/>
            <a:ext cx="8382000" cy="6096000"/>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C:\Users\Admin\Desktop\Roni Backup data\DU 2018 July-Dec\Software Engineering PPt\SE test\117.PNG"/>
          <p:cNvPicPr>
            <a:picLocks noChangeAspect="1" noChangeArrowheads="1"/>
          </p:cNvPicPr>
          <p:nvPr/>
        </p:nvPicPr>
        <p:blipFill>
          <a:blip r:embed="rId2" cstate="print"/>
          <a:srcRect/>
          <a:stretch>
            <a:fillRect/>
          </a:stretch>
        </p:blipFill>
        <p:spPr bwMode="auto">
          <a:xfrm>
            <a:off x="381000" y="0"/>
            <a:ext cx="8458200" cy="6400799"/>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descr="C:\Users\Admin\Desktop\Roni Backup data\DU 2018 July-Dec\Software Engineering PPt\SE test\118.PNG"/>
          <p:cNvPicPr>
            <a:picLocks noChangeAspect="1" noChangeArrowheads="1"/>
          </p:cNvPicPr>
          <p:nvPr/>
        </p:nvPicPr>
        <p:blipFill>
          <a:blip r:embed="rId2" cstate="print"/>
          <a:srcRect/>
          <a:stretch>
            <a:fillRect/>
          </a:stretch>
        </p:blipFill>
        <p:spPr bwMode="auto">
          <a:xfrm>
            <a:off x="533400" y="228600"/>
            <a:ext cx="8153400" cy="6096000"/>
          </a:xfrm>
          <a:prstGeom prst="rect">
            <a:avLst/>
          </a:prstGeom>
          <a:noFill/>
        </p:spPr>
      </p:pic>
      <p:pic>
        <p:nvPicPr>
          <p:cNvPr id="24579" name="Picture 3" descr="C:\Users\Admin\Desktop\Roni Backup data\DU 2018 July-Dec\Software Engineering PPt\SE test\New Doc 2018-10-09 23.33.00_2.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6" name="TextBox 5"/>
          <p:cNvSpPr txBox="1"/>
          <p:nvPr/>
        </p:nvSpPr>
        <p:spPr>
          <a:xfrm>
            <a:off x="228600" y="4419600"/>
            <a:ext cx="2895600" cy="646331"/>
          </a:xfrm>
          <a:prstGeom prst="rect">
            <a:avLst/>
          </a:prstGeom>
          <a:noFill/>
        </p:spPr>
        <p:txBody>
          <a:bodyPr wrap="square" rtlCol="0">
            <a:spAutoFit/>
          </a:bodyPr>
          <a:lstStyle/>
          <a:p>
            <a:r>
              <a:rPr lang="en-US" b="1" dirty="0" smtClean="0"/>
              <a:t>Fig:  DD path graph of previous date problem</a:t>
            </a:r>
            <a:endParaRPr lang="en-US" b="1"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96000"/>
          </a:xfrm>
        </p:spPr>
        <p:txBody>
          <a:bodyPr>
            <a:normAutofit fontScale="92500"/>
          </a:bodyPr>
          <a:lstStyle/>
          <a:p>
            <a:r>
              <a:rPr lang="en-US" b="1" dirty="0" smtClean="0"/>
              <a:t>Independent paths:</a:t>
            </a:r>
          </a:p>
          <a:p>
            <a:pPr lvl="1" algn="just"/>
            <a:r>
              <a:rPr lang="en-US" dirty="0" smtClean="0"/>
              <a:t>The DD path graph is used to find independent paths.</a:t>
            </a:r>
          </a:p>
          <a:p>
            <a:pPr lvl="1" algn="just">
              <a:buNone/>
            </a:pPr>
            <a:endParaRPr lang="en-US" dirty="0" smtClean="0"/>
          </a:p>
          <a:p>
            <a:pPr lvl="1" algn="just"/>
            <a:r>
              <a:rPr lang="en-US" dirty="0" smtClean="0"/>
              <a:t>We are interested to execute all independent paths at least one during path testing.</a:t>
            </a:r>
          </a:p>
          <a:p>
            <a:pPr lvl="1" algn="just"/>
            <a:endParaRPr lang="en-US" dirty="0" smtClean="0"/>
          </a:p>
          <a:p>
            <a:pPr lvl="1" algn="just"/>
            <a:r>
              <a:rPr lang="en-US" dirty="0" smtClean="0"/>
              <a:t>An independent path is any path through the DD path graph that introduces at least one new set of processing statements or new conditions.</a:t>
            </a:r>
          </a:p>
          <a:p>
            <a:pPr lvl="1" algn="just"/>
            <a:endParaRPr lang="en-US" dirty="0" smtClean="0"/>
          </a:p>
          <a:p>
            <a:pPr lvl="1" algn="just"/>
            <a:r>
              <a:rPr lang="en-US" dirty="0" smtClean="0"/>
              <a:t>Therefore, an independent path must move along at least one edge that has not been traversed before the path is defined.</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lnSpcReduction="10000"/>
          </a:bodyPr>
          <a:lstStyle/>
          <a:p>
            <a:pPr algn="just"/>
            <a:r>
              <a:rPr lang="en-US" dirty="0" smtClean="0"/>
              <a:t>The independent paths are used to ensure that:</a:t>
            </a:r>
          </a:p>
          <a:p>
            <a:pPr lvl="1" algn="just"/>
            <a:r>
              <a:rPr lang="en-US" dirty="0" smtClean="0"/>
              <a:t>Every statement in the program has been executed at least once.</a:t>
            </a:r>
          </a:p>
          <a:p>
            <a:pPr lvl="1" algn="just"/>
            <a:r>
              <a:rPr lang="en-US" dirty="0" smtClean="0"/>
              <a:t>Every branch has been exercised for true and false conditions.</a:t>
            </a:r>
          </a:p>
          <a:p>
            <a:pPr algn="just"/>
            <a:endParaRPr lang="en-US" dirty="0" smtClean="0"/>
          </a:p>
          <a:p>
            <a:pPr algn="just"/>
            <a:r>
              <a:rPr lang="en-US" dirty="0" smtClean="0"/>
              <a:t>In practice, it is reasonable to make  DD path graphs </a:t>
            </a:r>
            <a:r>
              <a:rPr lang="en-US" dirty="0" err="1" smtClean="0"/>
              <a:t>upto</a:t>
            </a:r>
            <a:r>
              <a:rPr lang="en-US" dirty="0" smtClean="0"/>
              <a:t> 100 source lines. Beyond that, we should go for a standard tool.</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3" name="Picture 3" descr="C:\Users\Admin\Desktop\Roni Backup data\DU 2018 July-Dec\Software Engineering PPt\SE test\New Doc 2018-10-09 23.49.25_1.jpg"/>
          <p:cNvPicPr>
            <a:picLocks noChangeAspect="1" noChangeArrowheads="1"/>
          </p:cNvPicPr>
          <p:nvPr/>
        </p:nvPicPr>
        <p:blipFill>
          <a:blip r:embed="rId2" cstate="print"/>
          <a:srcRect/>
          <a:stretch>
            <a:fillRect/>
          </a:stretch>
        </p:blipFill>
        <p:spPr bwMode="auto">
          <a:xfrm>
            <a:off x="-1" y="0"/>
            <a:ext cx="9144001" cy="6858000"/>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descr="C:\Users\Admin\Desktop\Roni Backup data\DU 2018 July-Dec\Software Engineering PPt\SE test\120.PNG"/>
          <p:cNvPicPr>
            <a:picLocks noChangeAspect="1" noChangeArrowheads="1"/>
          </p:cNvPicPr>
          <p:nvPr/>
        </p:nvPicPr>
        <p:blipFill>
          <a:blip r:embed="rId2" cstate="print"/>
          <a:srcRect/>
          <a:stretch>
            <a:fillRect/>
          </a:stretch>
        </p:blipFill>
        <p:spPr bwMode="auto">
          <a:xfrm>
            <a:off x="457200" y="304800"/>
            <a:ext cx="8305800" cy="4572000"/>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5234" name="Picture 2" descr="C:\Users\Admin\Desktop\Roni Backup data\DU 2018 July-Dec\Software Engineering PPt\SE test\121.PNG"/>
          <p:cNvPicPr>
            <a:picLocks noChangeAspect="1" noChangeArrowheads="1"/>
          </p:cNvPicPr>
          <p:nvPr/>
        </p:nvPicPr>
        <p:blipFill>
          <a:blip r:embed="rId2" cstate="print"/>
          <a:srcRect/>
          <a:stretch>
            <a:fillRect/>
          </a:stretch>
        </p:blipFill>
        <p:spPr bwMode="auto">
          <a:xfrm>
            <a:off x="304800" y="0"/>
            <a:ext cx="8534400" cy="6857999"/>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14180</TotalTime>
  <Words>4349</Words>
  <Application>Microsoft Office PowerPoint</Application>
  <PresentationFormat>On-screen Show (4:3)</PresentationFormat>
  <Paragraphs>437</Paragraphs>
  <Slides>172</Slides>
  <Notes>14</Notes>
  <HiddenSlides>0</HiddenSlides>
  <MMClips>0</MMClips>
  <ScaleCrop>false</ScaleCrop>
  <HeadingPairs>
    <vt:vector size="4" baseType="variant">
      <vt:variant>
        <vt:lpstr>Theme</vt:lpstr>
      </vt:variant>
      <vt:variant>
        <vt:i4>1</vt:i4>
      </vt:variant>
      <vt:variant>
        <vt:lpstr>Slide Titles</vt:lpstr>
      </vt:variant>
      <vt:variant>
        <vt:i4>172</vt:i4>
      </vt:variant>
    </vt:vector>
  </HeadingPairs>
  <TitlesOfParts>
    <vt:vector size="173" baseType="lpstr">
      <vt:lpstr>Office Theme</vt:lpstr>
      <vt:lpstr>Software Testing</vt:lpstr>
      <vt:lpstr>Slide 2</vt:lpstr>
      <vt:lpstr>Slide 3</vt:lpstr>
      <vt:lpstr>Slide 4</vt:lpstr>
      <vt:lpstr>Slide 5</vt:lpstr>
      <vt:lpstr>Slide 6</vt:lpstr>
      <vt:lpstr>Slide 7</vt:lpstr>
      <vt:lpstr>Slide 8</vt:lpstr>
      <vt:lpstr>Slide 9</vt:lpstr>
      <vt:lpstr>Alpha, Beta &amp; Acceptance Testing</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Criteria for completion of testing:</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226</cp:revision>
  <dcterms:created xsi:type="dcterms:W3CDTF">2018-10-01T17:21:19Z</dcterms:created>
  <dcterms:modified xsi:type="dcterms:W3CDTF">2018-10-29T06:27:11Z</dcterms:modified>
</cp:coreProperties>
</file>